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handoutMasterIdLst>
    <p:handoutMasterId r:id="rId23"/>
  </p:handoutMasterIdLst>
  <p:sldIdLst>
    <p:sldId id="666" r:id="rId2"/>
    <p:sldId id="647" r:id="rId3"/>
    <p:sldId id="693" r:id="rId4"/>
    <p:sldId id="690" r:id="rId5"/>
    <p:sldId id="668" r:id="rId6"/>
    <p:sldId id="669" r:id="rId7"/>
    <p:sldId id="670" r:id="rId8"/>
    <p:sldId id="671" r:id="rId9"/>
    <p:sldId id="673" r:id="rId10"/>
    <p:sldId id="675" r:id="rId11"/>
    <p:sldId id="677" r:id="rId12"/>
    <p:sldId id="676" r:id="rId13"/>
    <p:sldId id="691" r:id="rId14"/>
    <p:sldId id="692" r:id="rId15"/>
    <p:sldId id="699" r:id="rId16"/>
    <p:sldId id="700" r:id="rId17"/>
    <p:sldId id="695" r:id="rId18"/>
    <p:sldId id="696" r:id="rId19"/>
    <p:sldId id="681" r:id="rId20"/>
    <p:sldId id="680" r:id="rId21"/>
  </p:sldIdLst>
  <p:sldSz cx="6858000" cy="9902825"/>
  <p:notesSz cx="6797675" cy="9928225"/>
  <p:defaultTextStyle>
    <a:defPPr>
      <a:defRPr lang="en-US"/>
    </a:defPPr>
    <a:lvl1pPr marL="0" algn="l" defTabSz="914046" rtl="0" eaLnBrk="1" latinLnBrk="0" hangingPunct="1">
      <a:defRPr sz="1800" kern="1200">
        <a:solidFill>
          <a:schemeClr val="tx1"/>
        </a:solidFill>
        <a:latin typeface="+mn-lt"/>
        <a:ea typeface="+mn-ea"/>
        <a:cs typeface="+mn-cs"/>
      </a:defRPr>
    </a:lvl1pPr>
    <a:lvl2pPr marL="457024" algn="l" defTabSz="914046" rtl="0" eaLnBrk="1" latinLnBrk="0" hangingPunct="1">
      <a:defRPr sz="1800" kern="1200">
        <a:solidFill>
          <a:schemeClr val="tx1"/>
        </a:solidFill>
        <a:latin typeface="+mn-lt"/>
        <a:ea typeface="+mn-ea"/>
        <a:cs typeface="+mn-cs"/>
      </a:defRPr>
    </a:lvl2pPr>
    <a:lvl3pPr marL="914046" algn="l" defTabSz="914046" rtl="0" eaLnBrk="1" latinLnBrk="0" hangingPunct="1">
      <a:defRPr sz="1800" kern="1200">
        <a:solidFill>
          <a:schemeClr val="tx1"/>
        </a:solidFill>
        <a:latin typeface="+mn-lt"/>
        <a:ea typeface="+mn-ea"/>
        <a:cs typeface="+mn-cs"/>
      </a:defRPr>
    </a:lvl3pPr>
    <a:lvl4pPr marL="1371070" algn="l" defTabSz="914046" rtl="0" eaLnBrk="1" latinLnBrk="0" hangingPunct="1">
      <a:defRPr sz="1800" kern="1200">
        <a:solidFill>
          <a:schemeClr val="tx1"/>
        </a:solidFill>
        <a:latin typeface="+mn-lt"/>
        <a:ea typeface="+mn-ea"/>
        <a:cs typeface="+mn-cs"/>
      </a:defRPr>
    </a:lvl4pPr>
    <a:lvl5pPr marL="1828094" algn="l" defTabSz="914046" rtl="0" eaLnBrk="1" latinLnBrk="0" hangingPunct="1">
      <a:defRPr sz="1800" kern="1200">
        <a:solidFill>
          <a:schemeClr val="tx1"/>
        </a:solidFill>
        <a:latin typeface="+mn-lt"/>
        <a:ea typeface="+mn-ea"/>
        <a:cs typeface="+mn-cs"/>
      </a:defRPr>
    </a:lvl5pPr>
    <a:lvl6pPr marL="2285116" algn="l" defTabSz="914046" rtl="0" eaLnBrk="1" latinLnBrk="0" hangingPunct="1">
      <a:defRPr sz="1800" kern="1200">
        <a:solidFill>
          <a:schemeClr val="tx1"/>
        </a:solidFill>
        <a:latin typeface="+mn-lt"/>
        <a:ea typeface="+mn-ea"/>
        <a:cs typeface="+mn-cs"/>
      </a:defRPr>
    </a:lvl6pPr>
    <a:lvl7pPr marL="2742140" algn="l" defTabSz="914046" rtl="0" eaLnBrk="1" latinLnBrk="0" hangingPunct="1">
      <a:defRPr sz="1800" kern="1200">
        <a:solidFill>
          <a:schemeClr val="tx1"/>
        </a:solidFill>
        <a:latin typeface="+mn-lt"/>
        <a:ea typeface="+mn-ea"/>
        <a:cs typeface="+mn-cs"/>
      </a:defRPr>
    </a:lvl7pPr>
    <a:lvl8pPr marL="3199163" algn="l" defTabSz="914046" rtl="0" eaLnBrk="1" latinLnBrk="0" hangingPunct="1">
      <a:defRPr sz="1800" kern="1200">
        <a:solidFill>
          <a:schemeClr val="tx1"/>
        </a:solidFill>
        <a:latin typeface="+mn-lt"/>
        <a:ea typeface="+mn-ea"/>
        <a:cs typeface="+mn-cs"/>
      </a:defRPr>
    </a:lvl8pPr>
    <a:lvl9pPr marL="3656187" algn="l" defTabSz="9140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guide id="3" orient="horz" pos="3439">
          <p15:clr>
            <a:srgbClr val="A4A3A4"/>
          </p15:clr>
        </p15:guide>
        <p15:guide id="4" pos="2454">
          <p15:clr>
            <a:srgbClr val="A4A3A4"/>
          </p15:clr>
        </p15:guide>
        <p15:guide id="5" orient="horz" pos="2830">
          <p15:clr>
            <a:srgbClr val="A4A3A4"/>
          </p15:clr>
        </p15:guide>
        <p15:guide id="6" orient="horz" pos="3119">
          <p15:clr>
            <a:srgbClr val="A4A3A4"/>
          </p15:clr>
        </p15:guide>
        <p15:guide id="7" pos="1901">
          <p15:clr>
            <a:srgbClr val="A4A3A4"/>
          </p15:clr>
        </p15:guide>
      </p15:sldGuideLst>
    </p:ext>
    <p:ext uri="{2D200454-40CA-4A62-9FC3-DE9A4176ACB9}">
      <p15:notesGuideLst xmlns:p15="http://schemas.microsoft.com/office/powerpoint/2012/main">
        <p15:guide id="1" orient="horz" pos="2922" userDrawn="1">
          <p15:clr>
            <a:srgbClr val="A4A3A4"/>
          </p15:clr>
        </p15:guide>
        <p15:guide id="2" pos="2189"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nab.nath" initials="a" lastIdx="1" clrIdx="0"/>
  <p:cmAuthor id="1" name="MEENAKSHI S" initials="M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D48"/>
    <a:srgbClr val="2B6A6C"/>
    <a:srgbClr val="BEDE78"/>
    <a:srgbClr val="FFCC29"/>
    <a:srgbClr val="75BDA7"/>
    <a:srgbClr val="B80D11"/>
    <a:srgbClr val="FFE28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1651" autoAdjust="0"/>
  </p:normalViewPr>
  <p:slideViewPr>
    <p:cSldViewPr>
      <p:cViewPr varScale="1">
        <p:scale>
          <a:sx n="43" d="100"/>
          <a:sy n="43" d="100"/>
        </p:scale>
        <p:origin x="2520" y="60"/>
      </p:cViewPr>
      <p:guideLst>
        <p:guide orient="horz" pos="3120"/>
        <p:guide pos="2160"/>
        <p:guide orient="horz" pos="3439"/>
        <p:guide pos="2454"/>
        <p:guide orient="horz" pos="2830"/>
        <p:guide orient="horz" pos="3119"/>
        <p:guide pos="1901"/>
      </p:guideLst>
    </p:cSldViewPr>
  </p:slideViewPr>
  <p:outlineViewPr>
    <p:cViewPr>
      <p:scale>
        <a:sx n="33" d="100"/>
        <a:sy n="33" d="100"/>
      </p:scale>
      <p:origin x="0" y="465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8" y="96"/>
      </p:cViewPr>
      <p:guideLst>
        <p:guide orient="horz" pos="2922"/>
        <p:guide pos="2189"/>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D:\User%20Profile\shreya.sharma\Documents\Shreya-%20Documents%20Backup%20(COVID%20TIMES)\FICCI\BCS\Documents\Q3%20FY21\BCS%20Computation%20Q3%20FY21.xlsx" TargetMode="External"/><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3" Type="http://schemas.openxmlformats.org/officeDocument/2006/relationships/oleObject" Target="file:///D:\User%20Profile\shreya.sharma\Documents\Shreya-%20Documents%20Backup%20(COVID%20TIMES)\FICCI\BCS\Documents\Q3%20FY21\BCS%20Computation%20Q3%20FY21.xlsx" TargetMode="External"/><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D:\User%20Profile\shreya.sharma\Documents\Shreya-%20Documents%20Backup%20(COVID%20TIMES)\FICCI\BCS\Documents\Q3%20FY21\BCS%20Computation%20Q3%20FY21.xlsx" TargetMode="External"/><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D:\User%20Profile\shreya.sharma\Documents\Shreya-%20Documents%20Backup%20(COVID%20TIMES)\FICCI\BCS\Documents\Q3%20FY21\BCS%20Computation%20Q3%20FY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mj-lt"/>
              </a:defRPr>
            </a:pPr>
            <a:r>
              <a:rPr lang="en-US" sz="1000" b="1">
                <a:effectLst/>
                <a:latin typeface="+mj-lt"/>
              </a:rPr>
              <a:t>Economy</a:t>
            </a:r>
            <a:endParaRPr lang="en-US" sz="1000">
              <a:effectLst/>
              <a:latin typeface="+mj-lt"/>
            </a:endParaRPr>
          </a:p>
        </c:rich>
      </c:tx>
      <c:layout>
        <c:manualLayout>
          <c:xMode val="edge"/>
          <c:yMode val="edge"/>
          <c:x val="0.40176849322406438"/>
          <c:y val="1.0540180079391625E-2"/>
        </c:manualLayout>
      </c:layout>
      <c:overlay val="0"/>
    </c:title>
    <c:autoTitleDeleted val="0"/>
    <c:plotArea>
      <c:layout>
        <c:manualLayout>
          <c:layoutTarget val="inner"/>
          <c:xMode val="edge"/>
          <c:yMode val="edge"/>
          <c:x val="0.10855012222184676"/>
          <c:y val="0.11121217880461079"/>
          <c:w val="0.88232888483593896"/>
          <c:h val="0.5710834476755684"/>
        </c:manualLayout>
      </c:layout>
      <c:barChart>
        <c:barDir val="col"/>
        <c:grouping val="stacked"/>
        <c:varyColors val="0"/>
        <c:ser>
          <c:idx val="0"/>
          <c:order val="0"/>
          <c:tx>
            <c:strRef>
              <c:f>Charts!$A$5</c:f>
              <c:strCache>
                <c:ptCount val="1"/>
                <c:pt idx="0">
                  <c:v>Moderately to Substantially Worse</c:v>
                </c:pt>
              </c:strCache>
            </c:strRef>
          </c:tx>
          <c:spPr>
            <a:solidFill>
              <a:srgbClr val="B80D48"/>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Charts!$B$4:$C$4</c:f>
              <c:strCache>
                <c:ptCount val="2"/>
                <c:pt idx="0">
                  <c:v>Last Survey</c:v>
                </c:pt>
                <c:pt idx="1">
                  <c:v>Present Survey</c:v>
                </c:pt>
              </c:strCache>
            </c:strRef>
          </c:cat>
          <c:val>
            <c:numRef>
              <c:f>Charts!$B$5:$C$5</c:f>
              <c:numCache>
                <c:formatCode>0</c:formatCode>
                <c:ptCount val="2"/>
                <c:pt idx="0">
                  <c:v>13.725490196078432</c:v>
                </c:pt>
                <c:pt idx="1">
                  <c:v>10.144927536231885</c:v>
                </c:pt>
              </c:numCache>
            </c:numRef>
          </c:val>
          <c:extLst>
            <c:ext xmlns:c16="http://schemas.microsoft.com/office/drawing/2014/chart" uri="{C3380CC4-5D6E-409C-BE32-E72D297353CC}">
              <c16:uniqueId val="{00000000-EE91-4648-908C-34AEA4D28E36}"/>
            </c:ext>
          </c:extLst>
        </c:ser>
        <c:ser>
          <c:idx val="1"/>
          <c:order val="1"/>
          <c:tx>
            <c:strRef>
              <c:f>Charts!$A$6</c:f>
              <c:strCache>
                <c:ptCount val="1"/>
                <c:pt idx="0">
                  <c:v>Same</c:v>
                </c:pt>
              </c:strCache>
            </c:strRef>
          </c:tx>
          <c:spPr>
            <a:solidFill>
              <a:srgbClr val="FFC000"/>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Charts!$B$4:$C$4</c:f>
              <c:strCache>
                <c:ptCount val="2"/>
                <c:pt idx="0">
                  <c:v>Last Survey</c:v>
                </c:pt>
                <c:pt idx="1">
                  <c:v>Present Survey</c:v>
                </c:pt>
              </c:strCache>
            </c:strRef>
          </c:cat>
          <c:val>
            <c:numRef>
              <c:f>Charts!$B$6:$C$6</c:f>
              <c:numCache>
                <c:formatCode>0</c:formatCode>
                <c:ptCount val="2"/>
                <c:pt idx="0">
                  <c:v>3.9215686274509802</c:v>
                </c:pt>
                <c:pt idx="1">
                  <c:v>7.2463768115942031</c:v>
                </c:pt>
              </c:numCache>
            </c:numRef>
          </c:val>
          <c:extLst>
            <c:ext xmlns:c16="http://schemas.microsoft.com/office/drawing/2014/chart" uri="{C3380CC4-5D6E-409C-BE32-E72D297353CC}">
              <c16:uniqueId val="{00000001-EE91-4648-908C-34AEA4D28E36}"/>
            </c:ext>
          </c:extLst>
        </c:ser>
        <c:ser>
          <c:idx val="2"/>
          <c:order val="2"/>
          <c:tx>
            <c:strRef>
              <c:f>Charts!$A$7</c:f>
              <c:strCache>
                <c:ptCount val="1"/>
                <c:pt idx="0">
                  <c:v>Moderately to Substantially Better</c:v>
                </c:pt>
              </c:strCache>
            </c:strRef>
          </c:tx>
          <c:spPr>
            <a:solidFill>
              <a:srgbClr val="2B6A6C"/>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Charts!$B$4:$C$4</c:f>
              <c:strCache>
                <c:ptCount val="2"/>
                <c:pt idx="0">
                  <c:v>Last Survey</c:v>
                </c:pt>
                <c:pt idx="1">
                  <c:v>Present Survey</c:v>
                </c:pt>
              </c:strCache>
            </c:strRef>
          </c:cat>
          <c:val>
            <c:numRef>
              <c:f>Charts!$B$7:$C$7</c:f>
              <c:numCache>
                <c:formatCode>0</c:formatCode>
                <c:ptCount val="2"/>
                <c:pt idx="0">
                  <c:v>82.35294117647058</c:v>
                </c:pt>
                <c:pt idx="1">
                  <c:v>82.608695652173907</c:v>
                </c:pt>
              </c:numCache>
            </c:numRef>
          </c:val>
          <c:extLst>
            <c:ext xmlns:c16="http://schemas.microsoft.com/office/drawing/2014/chart" uri="{C3380CC4-5D6E-409C-BE32-E72D297353CC}">
              <c16:uniqueId val="{00000002-EE91-4648-908C-34AEA4D28E36}"/>
            </c:ext>
          </c:extLst>
        </c:ser>
        <c:dLbls>
          <c:showLegendKey val="0"/>
          <c:showVal val="0"/>
          <c:showCatName val="0"/>
          <c:showSerName val="0"/>
          <c:showPercent val="0"/>
          <c:showBubbleSize val="0"/>
        </c:dLbls>
        <c:gapWidth val="150"/>
        <c:overlap val="100"/>
        <c:axId val="137760128"/>
        <c:axId val="137774208"/>
      </c:barChart>
      <c:catAx>
        <c:axId val="137760128"/>
        <c:scaling>
          <c:orientation val="minMax"/>
        </c:scaling>
        <c:delete val="0"/>
        <c:axPos val="b"/>
        <c:numFmt formatCode="General" sourceLinked="0"/>
        <c:majorTickMark val="out"/>
        <c:minorTickMark val="none"/>
        <c:tickLblPos val="nextTo"/>
        <c:txPr>
          <a:bodyPr rot="0" vert="horz"/>
          <a:lstStyle/>
          <a:p>
            <a:pPr>
              <a:defRPr sz="900" b="1"/>
            </a:pPr>
            <a:endParaRPr lang="en-US"/>
          </a:p>
        </c:txPr>
        <c:crossAx val="137774208"/>
        <c:crosses val="autoZero"/>
        <c:auto val="1"/>
        <c:lblAlgn val="ctr"/>
        <c:lblOffset val="100"/>
        <c:noMultiLvlLbl val="0"/>
      </c:catAx>
      <c:valAx>
        <c:axId val="137774208"/>
        <c:scaling>
          <c:orientation val="minMax"/>
          <c:max val="100"/>
        </c:scaling>
        <c:delete val="0"/>
        <c:axPos val="l"/>
        <c:numFmt formatCode="0" sourceLinked="1"/>
        <c:majorTickMark val="out"/>
        <c:minorTickMark val="none"/>
        <c:tickLblPos val="nextTo"/>
        <c:txPr>
          <a:bodyPr/>
          <a:lstStyle/>
          <a:p>
            <a:pPr>
              <a:defRPr sz="900"/>
            </a:pPr>
            <a:endParaRPr lang="en-US"/>
          </a:p>
        </c:txPr>
        <c:crossAx val="137760128"/>
        <c:crosses val="autoZero"/>
        <c:crossBetween val="between"/>
      </c:valAx>
    </c:plotArea>
    <c:legend>
      <c:legendPos val="r"/>
      <c:layout>
        <c:manualLayout>
          <c:xMode val="edge"/>
          <c:yMode val="edge"/>
          <c:x val="0"/>
          <c:y val="0.81069012604499247"/>
          <c:w val="0.98055385933901118"/>
          <c:h val="0.18930987395500748"/>
        </c:manualLayout>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61093226527374"/>
          <c:y val="9.641299658192555E-2"/>
          <c:w val="0.81210145667969558"/>
          <c:h val="0.61105742335079283"/>
        </c:manualLayout>
      </c:layout>
      <c:barChart>
        <c:barDir val="col"/>
        <c:grouping val="stacked"/>
        <c:varyColors val="0"/>
        <c:ser>
          <c:idx val="0"/>
          <c:order val="0"/>
          <c:tx>
            <c:strRef>
              <c:f>'Optnl para'!$A$13</c:f>
              <c:strCache>
                <c:ptCount val="1"/>
                <c:pt idx="0">
                  <c:v>Much higher to higher</c:v>
                </c:pt>
              </c:strCache>
            </c:strRef>
          </c:tx>
          <c:spPr>
            <a:solidFill>
              <a:srgbClr val="2B6A6C"/>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'Optnl para'!$BO$1:$BQ$1</c:f>
              <c:strCache>
                <c:ptCount val="3"/>
                <c:pt idx="0">
                  <c:v> Q3 2019-20</c:v>
                </c:pt>
                <c:pt idx="1">
                  <c:v> Q2 2020-21</c:v>
                </c:pt>
                <c:pt idx="2">
                  <c:v> Q3 2020-21</c:v>
                </c:pt>
              </c:strCache>
            </c:strRef>
          </c:cat>
          <c:val>
            <c:numRef>
              <c:f>'Optnl para'!$BO$13:$BQ$13</c:f>
              <c:numCache>
                <c:formatCode>0</c:formatCode>
                <c:ptCount val="3"/>
                <c:pt idx="0">
                  <c:v>25.609756097560975</c:v>
                </c:pt>
                <c:pt idx="1">
                  <c:v>33.333333333333329</c:v>
                </c:pt>
                <c:pt idx="2">
                  <c:v>35.820895522388064</c:v>
                </c:pt>
              </c:numCache>
            </c:numRef>
          </c:val>
          <c:extLst>
            <c:ext xmlns:c16="http://schemas.microsoft.com/office/drawing/2014/chart" uri="{C3380CC4-5D6E-409C-BE32-E72D297353CC}">
              <c16:uniqueId val="{00000000-2F44-4A72-A6F7-2865442E9C0C}"/>
            </c:ext>
          </c:extLst>
        </c:ser>
        <c:ser>
          <c:idx val="1"/>
          <c:order val="1"/>
          <c:tx>
            <c:strRef>
              <c:f>'Optnl para'!$A$14</c:f>
              <c:strCache>
                <c:ptCount val="1"/>
                <c:pt idx="0">
                  <c:v>Same</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para'!$BO$14:$BQ$14</c:f>
              <c:numCache>
                <c:formatCode>0</c:formatCode>
                <c:ptCount val="3"/>
                <c:pt idx="0">
                  <c:v>32</c:v>
                </c:pt>
                <c:pt idx="1">
                  <c:v>43.137254901960787</c:v>
                </c:pt>
                <c:pt idx="2">
                  <c:v>40.298507462686565</c:v>
                </c:pt>
              </c:numCache>
            </c:numRef>
          </c:val>
          <c:extLst>
            <c:ext xmlns:c16="http://schemas.microsoft.com/office/drawing/2014/chart" uri="{C3380CC4-5D6E-409C-BE32-E72D297353CC}">
              <c16:uniqueId val="{00000001-2F44-4A72-A6F7-2865442E9C0C}"/>
            </c:ext>
          </c:extLst>
        </c:ser>
        <c:ser>
          <c:idx val="2"/>
          <c:order val="2"/>
          <c:tx>
            <c:strRef>
              <c:f>'Optnl para'!$A$15</c:f>
              <c:strCache>
                <c:ptCount val="1"/>
                <c:pt idx="0">
                  <c:v>Lower</c:v>
                </c:pt>
              </c:strCache>
            </c:strRef>
          </c:tx>
          <c:spPr>
            <a:solidFill>
              <a:srgbClr val="B80D48"/>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para'!$BO$15:$BQ$15</c:f>
              <c:numCache>
                <c:formatCode>0</c:formatCode>
                <c:ptCount val="3"/>
                <c:pt idx="0">
                  <c:v>42</c:v>
                </c:pt>
                <c:pt idx="1">
                  <c:v>23.52941176470588</c:v>
                </c:pt>
                <c:pt idx="2">
                  <c:v>23.880597014925371</c:v>
                </c:pt>
              </c:numCache>
            </c:numRef>
          </c:val>
          <c:extLst>
            <c:ext xmlns:c16="http://schemas.microsoft.com/office/drawing/2014/chart" uri="{C3380CC4-5D6E-409C-BE32-E72D297353CC}">
              <c16:uniqueId val="{00000002-2F44-4A72-A6F7-2865442E9C0C}"/>
            </c:ext>
          </c:extLst>
        </c:ser>
        <c:dLbls>
          <c:showLegendKey val="0"/>
          <c:showVal val="0"/>
          <c:showCatName val="0"/>
          <c:showSerName val="0"/>
          <c:showPercent val="0"/>
          <c:showBubbleSize val="0"/>
        </c:dLbls>
        <c:gapWidth val="219"/>
        <c:overlap val="100"/>
        <c:axId val="137120384"/>
        <c:axId val="137130368"/>
      </c:barChart>
      <c:catAx>
        <c:axId val="13712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7130368"/>
        <c:crosses val="autoZero"/>
        <c:auto val="1"/>
        <c:lblAlgn val="ctr"/>
        <c:lblOffset val="100"/>
        <c:noMultiLvlLbl val="0"/>
      </c:catAx>
      <c:valAx>
        <c:axId val="137130368"/>
        <c:scaling>
          <c:orientation val="minMax"/>
          <c:max val="10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137120384"/>
        <c:crosses val="autoZero"/>
        <c:crossBetween val="between"/>
      </c:valAx>
      <c:spPr>
        <a:noFill/>
        <a:ln>
          <a:noFill/>
        </a:ln>
        <a:effectLst/>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4299008253743"/>
          <c:y val="7.521367521367521E-2"/>
          <c:w val="0.79903267310323622"/>
          <c:h val="0.60975462682549297"/>
        </c:manualLayout>
      </c:layout>
      <c:barChart>
        <c:barDir val="col"/>
        <c:grouping val="stacked"/>
        <c:varyColors val="0"/>
        <c:ser>
          <c:idx val="0"/>
          <c:order val="0"/>
          <c:tx>
            <c:strRef>
              <c:f>'Optnl para'!$A$23</c:f>
              <c:strCache>
                <c:ptCount val="1"/>
                <c:pt idx="0">
                  <c:v>Much higher to higher</c:v>
                </c:pt>
              </c:strCache>
            </c:strRef>
          </c:tx>
          <c:spPr>
            <a:solidFill>
              <a:srgbClr val="2B6A6C"/>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'Optnl para'!$BO$1:$BQ$1</c:f>
              <c:strCache>
                <c:ptCount val="3"/>
                <c:pt idx="0">
                  <c:v> Q3 2019-20</c:v>
                </c:pt>
                <c:pt idx="1">
                  <c:v> Q2 2020-21</c:v>
                </c:pt>
                <c:pt idx="2">
                  <c:v> Q3 2020-21</c:v>
                </c:pt>
              </c:strCache>
            </c:strRef>
          </c:cat>
          <c:val>
            <c:numRef>
              <c:f>'Optnl para'!$BO$23:$BQ$23</c:f>
              <c:numCache>
                <c:formatCode>0</c:formatCode>
                <c:ptCount val="3"/>
                <c:pt idx="0">
                  <c:v>24.050632911392405</c:v>
                </c:pt>
                <c:pt idx="1">
                  <c:v>21.568627450980394</c:v>
                </c:pt>
                <c:pt idx="2">
                  <c:v>34.848484848484851</c:v>
                </c:pt>
              </c:numCache>
            </c:numRef>
          </c:val>
          <c:extLst>
            <c:ext xmlns:c16="http://schemas.microsoft.com/office/drawing/2014/chart" uri="{C3380CC4-5D6E-409C-BE32-E72D297353CC}">
              <c16:uniqueId val="{00000000-103D-4588-A9DF-02276794D578}"/>
            </c:ext>
          </c:extLst>
        </c:ser>
        <c:ser>
          <c:idx val="1"/>
          <c:order val="1"/>
          <c:tx>
            <c:strRef>
              <c:f>'Optnl para'!$A$24</c:f>
              <c:strCache>
                <c:ptCount val="1"/>
                <c:pt idx="0">
                  <c:v>Same</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para'!$BO$24:$BQ$24</c:f>
              <c:numCache>
                <c:formatCode>0</c:formatCode>
                <c:ptCount val="3"/>
                <c:pt idx="0">
                  <c:v>48</c:v>
                </c:pt>
                <c:pt idx="1">
                  <c:v>56.862745098039213</c:v>
                </c:pt>
                <c:pt idx="2">
                  <c:v>48.484848484848484</c:v>
                </c:pt>
              </c:numCache>
            </c:numRef>
          </c:val>
          <c:extLst>
            <c:ext xmlns:c16="http://schemas.microsoft.com/office/drawing/2014/chart" uri="{C3380CC4-5D6E-409C-BE32-E72D297353CC}">
              <c16:uniqueId val="{00000001-103D-4588-A9DF-02276794D578}"/>
            </c:ext>
          </c:extLst>
        </c:ser>
        <c:ser>
          <c:idx val="2"/>
          <c:order val="2"/>
          <c:tx>
            <c:strRef>
              <c:f>'Optnl para'!$A$25</c:f>
              <c:strCache>
                <c:ptCount val="1"/>
                <c:pt idx="0">
                  <c:v>Lower</c:v>
                </c:pt>
              </c:strCache>
            </c:strRef>
          </c:tx>
          <c:spPr>
            <a:solidFill>
              <a:srgbClr val="B80D48"/>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para'!$BO$25:$BQ$25</c:f>
              <c:numCache>
                <c:formatCode>0</c:formatCode>
                <c:ptCount val="3"/>
                <c:pt idx="0">
                  <c:v>28</c:v>
                </c:pt>
                <c:pt idx="1">
                  <c:v>21</c:v>
                </c:pt>
                <c:pt idx="2">
                  <c:v>16.666666666666664</c:v>
                </c:pt>
              </c:numCache>
            </c:numRef>
          </c:val>
          <c:extLst>
            <c:ext xmlns:c16="http://schemas.microsoft.com/office/drawing/2014/chart" uri="{C3380CC4-5D6E-409C-BE32-E72D297353CC}">
              <c16:uniqueId val="{00000002-103D-4588-A9DF-02276794D578}"/>
            </c:ext>
          </c:extLst>
        </c:ser>
        <c:dLbls>
          <c:showLegendKey val="0"/>
          <c:showVal val="0"/>
          <c:showCatName val="0"/>
          <c:showSerName val="0"/>
          <c:showPercent val="0"/>
          <c:showBubbleSize val="0"/>
        </c:dLbls>
        <c:gapWidth val="219"/>
        <c:overlap val="100"/>
        <c:axId val="137235840"/>
        <c:axId val="137254016"/>
      </c:barChart>
      <c:catAx>
        <c:axId val="13723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7254016"/>
        <c:crosses val="autoZero"/>
        <c:auto val="1"/>
        <c:lblAlgn val="ctr"/>
        <c:lblOffset val="100"/>
        <c:noMultiLvlLbl val="0"/>
      </c:catAx>
      <c:valAx>
        <c:axId val="137254016"/>
        <c:scaling>
          <c:orientation val="minMax"/>
          <c:max val="10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137235840"/>
        <c:crosses val="autoZero"/>
        <c:crossBetween val="between"/>
      </c:valAx>
      <c:spPr>
        <a:noFill/>
        <a:ln>
          <a:noFill/>
        </a:ln>
        <a:effectLst/>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8532091751123"/>
          <c:y val="4.8304562891177058E-2"/>
          <c:w val="0.83707721680556491"/>
          <c:h val="0.63986220472440947"/>
        </c:manualLayout>
      </c:layout>
      <c:barChart>
        <c:barDir val="col"/>
        <c:grouping val="stacked"/>
        <c:varyColors val="0"/>
        <c:ser>
          <c:idx val="0"/>
          <c:order val="0"/>
          <c:tx>
            <c:strRef>
              <c:f>'Optnl para'!$A$28</c:f>
              <c:strCache>
                <c:ptCount val="1"/>
                <c:pt idx="0">
                  <c:v>Much higher to higher</c:v>
                </c:pt>
              </c:strCache>
            </c:strRef>
          </c:tx>
          <c:spPr>
            <a:solidFill>
              <a:srgbClr val="2B6A6C"/>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'Optnl para'!$BO$1:$BQ$1</c:f>
              <c:strCache>
                <c:ptCount val="3"/>
                <c:pt idx="0">
                  <c:v> Q3 2019-20</c:v>
                </c:pt>
                <c:pt idx="1">
                  <c:v> Q2 2020-21</c:v>
                </c:pt>
                <c:pt idx="2">
                  <c:v> Q3 2020-21</c:v>
                </c:pt>
              </c:strCache>
            </c:strRef>
          </c:cat>
          <c:val>
            <c:numRef>
              <c:f>'Optnl para'!$BO$28:$BQ$28</c:f>
              <c:numCache>
                <c:formatCode>0</c:formatCode>
                <c:ptCount val="3"/>
                <c:pt idx="0">
                  <c:v>33.82352941176471</c:v>
                </c:pt>
                <c:pt idx="1">
                  <c:v>26.666666666666668</c:v>
                </c:pt>
                <c:pt idx="2">
                  <c:v>40.983606557377044</c:v>
                </c:pt>
              </c:numCache>
            </c:numRef>
          </c:val>
          <c:extLst>
            <c:ext xmlns:c16="http://schemas.microsoft.com/office/drawing/2014/chart" uri="{C3380CC4-5D6E-409C-BE32-E72D297353CC}">
              <c16:uniqueId val="{00000000-F3E8-4722-A10C-67CF8AD41091}"/>
            </c:ext>
          </c:extLst>
        </c:ser>
        <c:ser>
          <c:idx val="1"/>
          <c:order val="1"/>
          <c:tx>
            <c:strRef>
              <c:f>'Optnl para'!$A$29</c:f>
              <c:strCache>
                <c:ptCount val="1"/>
                <c:pt idx="0">
                  <c:v>Same</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para'!$BO$29:$BQ$29</c:f>
              <c:numCache>
                <c:formatCode>0</c:formatCode>
                <c:ptCount val="3"/>
                <c:pt idx="0">
                  <c:v>38</c:v>
                </c:pt>
                <c:pt idx="1">
                  <c:v>35</c:v>
                </c:pt>
                <c:pt idx="2">
                  <c:v>36.065573770491802</c:v>
                </c:pt>
              </c:numCache>
            </c:numRef>
          </c:val>
          <c:extLst>
            <c:ext xmlns:c16="http://schemas.microsoft.com/office/drawing/2014/chart" uri="{C3380CC4-5D6E-409C-BE32-E72D297353CC}">
              <c16:uniqueId val="{00000001-F3E8-4722-A10C-67CF8AD41091}"/>
            </c:ext>
          </c:extLst>
        </c:ser>
        <c:ser>
          <c:idx val="2"/>
          <c:order val="2"/>
          <c:tx>
            <c:strRef>
              <c:f>'Optnl para'!$A$30</c:f>
              <c:strCache>
                <c:ptCount val="1"/>
                <c:pt idx="0">
                  <c:v>Lower</c:v>
                </c:pt>
              </c:strCache>
            </c:strRef>
          </c:tx>
          <c:spPr>
            <a:solidFill>
              <a:srgbClr val="B80D48"/>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para'!$BO$30:$BQ$30</c:f>
              <c:numCache>
                <c:formatCode>0</c:formatCode>
                <c:ptCount val="3"/>
                <c:pt idx="0">
                  <c:v>28</c:v>
                </c:pt>
                <c:pt idx="1">
                  <c:v>37.777777777777779</c:v>
                </c:pt>
                <c:pt idx="2">
                  <c:v>22.950819672131146</c:v>
                </c:pt>
              </c:numCache>
            </c:numRef>
          </c:val>
          <c:extLst>
            <c:ext xmlns:c16="http://schemas.microsoft.com/office/drawing/2014/chart" uri="{C3380CC4-5D6E-409C-BE32-E72D297353CC}">
              <c16:uniqueId val="{00000002-F3E8-4722-A10C-67CF8AD41091}"/>
            </c:ext>
          </c:extLst>
        </c:ser>
        <c:dLbls>
          <c:showLegendKey val="0"/>
          <c:showVal val="0"/>
          <c:showCatName val="0"/>
          <c:showSerName val="0"/>
          <c:showPercent val="0"/>
          <c:showBubbleSize val="0"/>
        </c:dLbls>
        <c:gapWidth val="219"/>
        <c:overlap val="100"/>
        <c:axId val="137297920"/>
        <c:axId val="137299456"/>
      </c:barChart>
      <c:catAx>
        <c:axId val="13729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7299456"/>
        <c:crosses val="autoZero"/>
        <c:auto val="1"/>
        <c:lblAlgn val="ctr"/>
        <c:lblOffset val="100"/>
        <c:noMultiLvlLbl val="0"/>
      </c:catAx>
      <c:valAx>
        <c:axId val="137299456"/>
        <c:scaling>
          <c:orientation val="minMax"/>
          <c:max val="10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137297920"/>
        <c:crosses val="autoZero"/>
        <c:crossBetween val="between"/>
      </c:valAx>
      <c:spPr>
        <a:noFill/>
        <a:ln>
          <a:noFill/>
        </a:ln>
        <a:effectLst/>
      </c:spPr>
    </c:plotArea>
    <c:legend>
      <c:legendPos val="b"/>
      <c:layout>
        <c:manualLayout>
          <c:xMode val="edge"/>
          <c:yMode val="edge"/>
          <c:x val="6.0561218168074395E-2"/>
          <c:y val="0.86329765994659835"/>
          <c:w val="0.89999975052535208"/>
          <c:h val="0.13670234005340165"/>
        </c:manualLayout>
      </c:layout>
      <c:overlay val="0"/>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7650688416135E-2"/>
          <c:y val="7.8024075202474424E-2"/>
          <c:w val="0.88048392084732097"/>
          <c:h val="0.75742834435369877"/>
        </c:manualLayout>
      </c:layout>
      <c:barChart>
        <c:barDir val="col"/>
        <c:grouping val="clustered"/>
        <c:varyColors val="0"/>
        <c:ser>
          <c:idx val="0"/>
          <c:order val="0"/>
          <c:tx>
            <c:strRef>
              <c:f>'factors affecting biz'!$B$4</c:f>
              <c:strCache>
                <c:ptCount val="1"/>
                <c:pt idx="0">
                  <c:v>Weak demand</c:v>
                </c:pt>
              </c:strCache>
            </c:strRef>
          </c:tx>
          <c:spPr>
            <a:solidFill>
              <a:srgbClr val="2B6A6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'factors affecting biz'!$O$3:$S$3</c:f>
              <c:strCache>
                <c:ptCount val="5"/>
                <c:pt idx="0">
                  <c:v> Q3 2019-20</c:v>
                </c:pt>
                <c:pt idx="1">
                  <c:v> Q4 2019-20</c:v>
                </c:pt>
                <c:pt idx="2">
                  <c:v> Q1 2020-21</c:v>
                </c:pt>
                <c:pt idx="3">
                  <c:v> Q2 2020-21</c:v>
                </c:pt>
                <c:pt idx="4">
                  <c:v> Q3 2020-21</c:v>
                </c:pt>
              </c:strCache>
            </c:strRef>
          </c:cat>
          <c:val>
            <c:numRef>
              <c:f>'factors affecting biz'!$O$4:$S$4</c:f>
              <c:numCache>
                <c:formatCode>0</c:formatCode>
                <c:ptCount val="5"/>
                <c:pt idx="0">
                  <c:v>75.609756097560975</c:v>
                </c:pt>
                <c:pt idx="1">
                  <c:v>76.785714285714292</c:v>
                </c:pt>
                <c:pt idx="2">
                  <c:v>80</c:v>
                </c:pt>
                <c:pt idx="3" formatCode="General">
                  <c:v>57.999999999999993</c:v>
                </c:pt>
                <c:pt idx="4">
                  <c:v>55.882352941176471</c:v>
                </c:pt>
              </c:numCache>
            </c:numRef>
          </c:val>
          <c:extLst>
            <c:ext xmlns:c16="http://schemas.microsoft.com/office/drawing/2014/chart" uri="{C3380CC4-5D6E-409C-BE32-E72D297353CC}">
              <c16:uniqueId val="{00000000-84E1-4FE4-A7D8-C674D9458C5E}"/>
            </c:ext>
          </c:extLst>
        </c:ser>
        <c:dLbls>
          <c:showLegendKey val="0"/>
          <c:showVal val="0"/>
          <c:showCatName val="0"/>
          <c:showSerName val="0"/>
          <c:showPercent val="0"/>
          <c:showBubbleSize val="0"/>
        </c:dLbls>
        <c:gapWidth val="219"/>
        <c:overlap val="-27"/>
        <c:axId val="137588096"/>
        <c:axId val="137602176"/>
      </c:barChart>
      <c:catAx>
        <c:axId val="1375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602176"/>
        <c:crosses val="autoZero"/>
        <c:auto val="1"/>
        <c:lblAlgn val="ctr"/>
        <c:lblOffset val="100"/>
        <c:noMultiLvlLbl val="0"/>
      </c:catAx>
      <c:valAx>
        <c:axId val="1376021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8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solidFill>
                <a:latin typeface="+mn-lt"/>
                <a:ea typeface="+mn-ea"/>
                <a:cs typeface="+mn-cs"/>
              </a:defRPr>
            </a:pPr>
            <a:r>
              <a:rPr lang="en-US" sz="1000" b="1" i="0" dirty="0">
                <a:solidFill>
                  <a:schemeClr val="tx1"/>
                </a:solidFill>
                <a:effectLst/>
              </a:rPr>
              <a:t>Expected order book position over next two quarters</a:t>
            </a:r>
            <a:r>
              <a:rPr lang="en-US" sz="1000" dirty="0">
                <a:solidFill>
                  <a:schemeClr val="tx1"/>
                </a:solidFill>
                <a:effectLst/>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'order bk'!$J$4</c:f>
              <c:strCache>
                <c:ptCount val="1"/>
                <c:pt idx="0">
                  <c:v>Better</c:v>
                </c:pt>
              </c:strCache>
            </c:strRef>
          </c:tx>
          <c:spPr>
            <a:solidFill>
              <a:srgbClr val="2B6A6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'order bk'!$I$5:$I$6</c:f>
              <c:strCache>
                <c:ptCount val="2"/>
                <c:pt idx="0">
                  <c:v>Last Survey </c:v>
                </c:pt>
                <c:pt idx="1">
                  <c:v>Present Survey</c:v>
                </c:pt>
              </c:strCache>
            </c:strRef>
          </c:cat>
          <c:val>
            <c:numRef>
              <c:f>'order bk'!$J$5:$J$6</c:f>
              <c:numCache>
                <c:formatCode>0</c:formatCode>
                <c:ptCount val="2"/>
                <c:pt idx="0">
                  <c:v>62.5</c:v>
                </c:pt>
                <c:pt idx="1">
                  <c:v>67.64705882352942</c:v>
                </c:pt>
              </c:numCache>
            </c:numRef>
          </c:val>
          <c:extLst>
            <c:ext xmlns:c16="http://schemas.microsoft.com/office/drawing/2014/chart" uri="{C3380CC4-5D6E-409C-BE32-E72D297353CC}">
              <c16:uniqueId val="{00000000-EAE3-45BD-9E87-13A018D999E1}"/>
            </c:ext>
          </c:extLst>
        </c:ser>
        <c:ser>
          <c:idx val="1"/>
          <c:order val="1"/>
          <c:tx>
            <c:strRef>
              <c:f>'order bk'!$K$4</c:f>
              <c:strCache>
                <c:ptCount val="1"/>
                <c:pt idx="0">
                  <c:v>Same</c:v>
                </c:pt>
              </c:strCache>
            </c:strRef>
          </c:tx>
          <c:spPr>
            <a:solidFill>
              <a:srgbClr val="B80D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'order bk'!$I$5:$I$6</c:f>
              <c:strCache>
                <c:ptCount val="2"/>
                <c:pt idx="0">
                  <c:v>Last Survey </c:v>
                </c:pt>
                <c:pt idx="1">
                  <c:v>Present Survey</c:v>
                </c:pt>
              </c:strCache>
            </c:strRef>
          </c:cat>
          <c:val>
            <c:numRef>
              <c:f>'order bk'!$K$5:$K$6</c:f>
              <c:numCache>
                <c:formatCode>0</c:formatCode>
                <c:ptCount val="2"/>
                <c:pt idx="0">
                  <c:v>25</c:v>
                </c:pt>
                <c:pt idx="1">
                  <c:v>26.47058823529412</c:v>
                </c:pt>
              </c:numCache>
            </c:numRef>
          </c:val>
          <c:extLst>
            <c:ext xmlns:c16="http://schemas.microsoft.com/office/drawing/2014/chart" uri="{C3380CC4-5D6E-409C-BE32-E72D297353CC}">
              <c16:uniqueId val="{00000001-EAE3-45BD-9E87-13A018D999E1}"/>
            </c:ext>
          </c:extLst>
        </c:ser>
        <c:ser>
          <c:idx val="2"/>
          <c:order val="2"/>
          <c:tx>
            <c:strRef>
              <c:f>'order bk'!$L$4</c:f>
              <c:strCache>
                <c:ptCount val="1"/>
                <c:pt idx="0">
                  <c:v>Worse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'order bk'!$I$5:$I$6</c:f>
              <c:strCache>
                <c:ptCount val="2"/>
                <c:pt idx="0">
                  <c:v>Last Survey </c:v>
                </c:pt>
                <c:pt idx="1">
                  <c:v>Present Survey</c:v>
                </c:pt>
              </c:strCache>
            </c:strRef>
          </c:cat>
          <c:val>
            <c:numRef>
              <c:f>'order bk'!$L$5:$L$6</c:f>
              <c:numCache>
                <c:formatCode>0</c:formatCode>
                <c:ptCount val="2"/>
                <c:pt idx="0">
                  <c:v>12.5</c:v>
                </c:pt>
                <c:pt idx="1">
                  <c:v>5.8823529411764701</c:v>
                </c:pt>
              </c:numCache>
            </c:numRef>
          </c:val>
          <c:extLst>
            <c:ext xmlns:c16="http://schemas.microsoft.com/office/drawing/2014/chart" uri="{C3380CC4-5D6E-409C-BE32-E72D297353CC}">
              <c16:uniqueId val="{00000002-EAE3-45BD-9E87-13A018D999E1}"/>
            </c:ext>
          </c:extLst>
        </c:ser>
        <c:dLbls>
          <c:showLegendKey val="0"/>
          <c:showVal val="0"/>
          <c:showCatName val="0"/>
          <c:showSerName val="0"/>
          <c:showPercent val="0"/>
          <c:showBubbleSize val="0"/>
        </c:dLbls>
        <c:gapWidth val="150"/>
        <c:overlap val="100"/>
        <c:axId val="136701824"/>
        <c:axId val="136703360"/>
      </c:barChart>
      <c:catAx>
        <c:axId val="1367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6703360"/>
        <c:crosses val="autoZero"/>
        <c:auto val="1"/>
        <c:lblAlgn val="ctr"/>
        <c:lblOffset val="100"/>
        <c:noMultiLvlLbl val="0"/>
      </c:catAx>
      <c:valAx>
        <c:axId val="136703360"/>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67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Global trends in 2021</a:t>
            </a:r>
          </a:p>
        </c:rich>
      </c:tx>
      <c:layout>
        <c:manualLayout>
          <c:xMode val="edge"/>
          <c:yMode val="edge"/>
          <c:x val="0.34354737586100381"/>
          <c:y val="3.2213141518256795E-3"/>
        </c:manualLayout>
      </c:layout>
      <c:overlay val="1"/>
      <c:spPr>
        <a:solidFill>
          <a:srgbClr val="FFCC29"/>
        </a:solidFill>
      </c:spPr>
    </c:title>
    <c:autoTitleDeleted val="0"/>
    <c:plotArea>
      <c:layout>
        <c:manualLayout>
          <c:layoutTarget val="inner"/>
          <c:xMode val="edge"/>
          <c:yMode val="edge"/>
          <c:x val="0.49189705453484983"/>
          <c:y val="0.14051651461547926"/>
          <c:w val="0.49646356705411826"/>
          <c:h val="0.84304126142992608"/>
        </c:manualLayout>
      </c:layout>
      <c:barChart>
        <c:barDir val="bar"/>
        <c:grouping val="clustered"/>
        <c:varyColors val="0"/>
        <c:ser>
          <c:idx val="0"/>
          <c:order val="0"/>
          <c:spPr>
            <a:solidFill>
              <a:srgbClr val="2B6A6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 Q'!$B$3:$B$12</c:f>
              <c:strCache>
                <c:ptCount val="10"/>
                <c:pt idx="0">
                  <c:v>Resolution of US-China Trade Tensions</c:v>
                </c:pt>
                <c:pt idx="1">
                  <c:v>Slowdown of the US economy</c:v>
                </c:pt>
                <c:pt idx="2">
                  <c:v>Rise in Geo-political Tensions</c:v>
                </c:pt>
                <c:pt idx="3">
                  <c:v>Rising Government Debt and its Sustainability</c:v>
                </c:pt>
                <c:pt idx="4">
                  <c:v>Recovery in China's Growth</c:v>
                </c:pt>
                <c:pt idx="5">
                  <c:v>Retraction of Fiscal and Monetary Stimulus</c:v>
                </c:pt>
                <c:pt idx="6">
                  <c:v>Changes in Global Supply Chain Network</c:v>
                </c:pt>
                <c:pt idx="7">
                  <c:v>Improvement in Export Performance</c:v>
                </c:pt>
                <c:pt idx="8">
                  <c:v>Rise in Inward Looking Policies</c:v>
                </c:pt>
                <c:pt idx="9">
                  <c:v>Risk from New Covid-19 Strains</c:v>
                </c:pt>
              </c:strCache>
            </c:strRef>
          </c:cat>
          <c:val>
            <c:numRef>
              <c:f>'Charts- Q'!$C$3:$C$12</c:f>
              <c:numCache>
                <c:formatCode>0%</c:formatCode>
                <c:ptCount val="10"/>
                <c:pt idx="0">
                  <c:v>0.22058823529411764</c:v>
                </c:pt>
                <c:pt idx="1">
                  <c:v>0.25</c:v>
                </c:pt>
                <c:pt idx="2">
                  <c:v>0.25</c:v>
                </c:pt>
                <c:pt idx="3">
                  <c:v>0.26470588235294118</c:v>
                </c:pt>
                <c:pt idx="4">
                  <c:v>0.27941176470588236</c:v>
                </c:pt>
                <c:pt idx="5">
                  <c:v>0.33823529411764708</c:v>
                </c:pt>
                <c:pt idx="6">
                  <c:v>0.36764705882352944</c:v>
                </c:pt>
                <c:pt idx="7">
                  <c:v>0.39705882352941174</c:v>
                </c:pt>
                <c:pt idx="8">
                  <c:v>0.41176470588235292</c:v>
                </c:pt>
                <c:pt idx="9">
                  <c:v>0.57352941176470584</c:v>
                </c:pt>
              </c:numCache>
            </c:numRef>
          </c:val>
          <c:extLst>
            <c:ext xmlns:c16="http://schemas.microsoft.com/office/drawing/2014/chart" uri="{C3380CC4-5D6E-409C-BE32-E72D297353CC}">
              <c16:uniqueId val="{00000000-3AF7-4D9B-AB67-55534C86D882}"/>
            </c:ext>
          </c:extLst>
        </c:ser>
        <c:dLbls>
          <c:showLegendKey val="0"/>
          <c:showVal val="0"/>
          <c:showCatName val="0"/>
          <c:showSerName val="0"/>
          <c:showPercent val="0"/>
          <c:showBubbleSize val="0"/>
        </c:dLbls>
        <c:gapWidth val="150"/>
        <c:axId val="135710208"/>
        <c:axId val="135711744"/>
      </c:barChart>
      <c:catAx>
        <c:axId val="135710208"/>
        <c:scaling>
          <c:orientation val="minMax"/>
        </c:scaling>
        <c:delete val="0"/>
        <c:axPos val="l"/>
        <c:numFmt formatCode="General" sourceLinked="0"/>
        <c:majorTickMark val="out"/>
        <c:minorTickMark val="none"/>
        <c:tickLblPos val="nextTo"/>
        <c:txPr>
          <a:bodyPr/>
          <a:lstStyle/>
          <a:p>
            <a:pPr>
              <a:defRPr sz="950"/>
            </a:pPr>
            <a:endParaRPr lang="en-US"/>
          </a:p>
        </c:txPr>
        <c:crossAx val="135711744"/>
        <c:crosses val="autoZero"/>
        <c:auto val="1"/>
        <c:lblAlgn val="ctr"/>
        <c:lblOffset val="100"/>
        <c:noMultiLvlLbl val="0"/>
      </c:catAx>
      <c:valAx>
        <c:axId val="135711744"/>
        <c:scaling>
          <c:orientation val="minMax"/>
        </c:scaling>
        <c:delete val="1"/>
        <c:axPos val="b"/>
        <c:numFmt formatCode="0%" sourceLinked="1"/>
        <c:majorTickMark val="out"/>
        <c:minorTickMark val="none"/>
        <c:tickLblPos val="nextTo"/>
        <c:crossAx val="13571020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n-lt"/>
                <a:ea typeface="+mn-ea"/>
                <a:cs typeface="+mn-cs"/>
              </a:defRPr>
            </a:pPr>
            <a:r>
              <a:rPr lang="en-IN" sz="1000" b="1" dirty="0"/>
              <a:t>Domestic trends in 2021         </a:t>
            </a:r>
          </a:p>
        </c:rich>
      </c:tx>
      <c:layout>
        <c:manualLayout>
          <c:xMode val="edge"/>
          <c:yMode val="edge"/>
          <c:x val="0.3678695878255408"/>
          <c:y val="0"/>
        </c:manualLayout>
      </c:layout>
      <c:overlay val="0"/>
      <c:spPr>
        <a:solidFill>
          <a:srgbClr val="FFCC29"/>
        </a:solid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46866147129432978"/>
          <c:y val="0.14313350831146107"/>
          <c:w val="0.5018570979973731"/>
          <c:h val="0.84739982502187228"/>
        </c:manualLayout>
      </c:layout>
      <c:barChart>
        <c:barDir val="bar"/>
        <c:grouping val="clustered"/>
        <c:varyColors val="0"/>
        <c:ser>
          <c:idx val="0"/>
          <c:order val="0"/>
          <c:tx>
            <c:strRef>
              <c:f>'Charts- Q'!$N$2</c:f>
              <c:strCache>
                <c:ptCount val="1"/>
                <c:pt idx="0">
                  <c:v>Q 14.  What are the key Domestic trends to watch out for in 2021?</c:v>
                </c:pt>
              </c:strCache>
            </c:strRef>
          </c:tx>
          <c:spPr>
            <a:solidFill>
              <a:srgbClr val="2B6A6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Q'!$M$3:$M$12</c:f>
              <c:strCache>
                <c:ptCount val="10"/>
                <c:pt idx="0">
                  <c:v>Neutral Monetary Policy </c:v>
                </c:pt>
                <c:pt idx="1">
                  <c:v>Fiscal Austerity</c:v>
                </c:pt>
                <c:pt idx="2">
                  <c:v>Progress on the Covid-19 Vaccination Drive</c:v>
                </c:pt>
                <c:pt idx="3">
                  <c:v>Unemployment Concerns </c:v>
                </c:pt>
                <c:pt idx="4">
                  <c:v>Tightening of Domestic Financial Conditions</c:v>
                </c:pt>
                <c:pt idx="5">
                  <c:v>Higher than expected Stress Asset Creation</c:v>
                </c:pt>
                <c:pt idx="6">
                  <c:v>Fresh Wave of Covid-19 Infection</c:v>
                </c:pt>
                <c:pt idx="7">
                  <c:v>Slowdown in Economic Reforms</c:v>
                </c:pt>
                <c:pt idx="8">
                  <c:v>Moderation in Consumption</c:v>
                </c:pt>
                <c:pt idx="9">
                  <c:v>Inflation Risks</c:v>
                </c:pt>
              </c:strCache>
            </c:strRef>
          </c:cat>
          <c:val>
            <c:numRef>
              <c:f>'Charts- Q'!$N$3:$N$12</c:f>
              <c:numCache>
                <c:formatCode>0%</c:formatCode>
                <c:ptCount val="10"/>
                <c:pt idx="0">
                  <c:v>0.13846153846153847</c:v>
                </c:pt>
                <c:pt idx="1">
                  <c:v>0.15384615384615385</c:v>
                </c:pt>
                <c:pt idx="2">
                  <c:v>0.33846153846153848</c:v>
                </c:pt>
                <c:pt idx="3">
                  <c:v>0.35384615384615387</c:v>
                </c:pt>
                <c:pt idx="4">
                  <c:v>0.38461538461538464</c:v>
                </c:pt>
                <c:pt idx="5">
                  <c:v>0.38461538461538464</c:v>
                </c:pt>
                <c:pt idx="6">
                  <c:v>0.4</c:v>
                </c:pt>
                <c:pt idx="7">
                  <c:v>0.43076923076923079</c:v>
                </c:pt>
                <c:pt idx="8">
                  <c:v>0.47692307692307695</c:v>
                </c:pt>
                <c:pt idx="9">
                  <c:v>0.61538461538461542</c:v>
                </c:pt>
              </c:numCache>
            </c:numRef>
          </c:val>
          <c:extLst>
            <c:ext xmlns:c16="http://schemas.microsoft.com/office/drawing/2014/chart" uri="{C3380CC4-5D6E-409C-BE32-E72D297353CC}">
              <c16:uniqueId val="{00000000-380E-45F9-9FA6-61DC33E5051D}"/>
            </c:ext>
          </c:extLst>
        </c:ser>
        <c:dLbls>
          <c:showLegendKey val="0"/>
          <c:showVal val="0"/>
          <c:showCatName val="0"/>
          <c:showSerName val="0"/>
          <c:showPercent val="0"/>
          <c:showBubbleSize val="0"/>
        </c:dLbls>
        <c:gapWidth val="182"/>
        <c:axId val="1878530239"/>
        <c:axId val="1878524415"/>
      </c:barChart>
      <c:catAx>
        <c:axId val="1878530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78524415"/>
        <c:crosses val="autoZero"/>
        <c:auto val="1"/>
        <c:lblAlgn val="ctr"/>
        <c:lblOffset val="100"/>
        <c:noMultiLvlLbl val="0"/>
      </c:catAx>
      <c:valAx>
        <c:axId val="1878524415"/>
        <c:scaling>
          <c:orientation val="minMax"/>
        </c:scaling>
        <c:delete val="1"/>
        <c:axPos val="b"/>
        <c:numFmt formatCode="0%" sourceLinked="1"/>
        <c:majorTickMark val="none"/>
        <c:minorTickMark val="none"/>
        <c:tickLblPos val="nextTo"/>
        <c:crossAx val="1878530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Do you see your industry/sector benefitting from the PLI scheme?</a:t>
            </a:r>
          </a:p>
        </c:rich>
      </c:tx>
      <c:overlay val="0"/>
    </c:title>
    <c:autoTitleDeleted val="0"/>
    <c:plotArea>
      <c:layout>
        <c:manualLayout>
          <c:layoutTarget val="inner"/>
          <c:xMode val="edge"/>
          <c:yMode val="edge"/>
          <c:x val="0.21123090382932902"/>
          <c:y val="0.20794391695128847"/>
          <c:w val="0.57676694259371419"/>
          <c:h val="0.75949975097439026"/>
        </c:manualLayout>
      </c:layout>
      <c:pieChart>
        <c:varyColors val="1"/>
        <c:ser>
          <c:idx val="0"/>
          <c:order val="0"/>
          <c:tx>
            <c:strRef>
              <c:f>'Charts- Q'!$C$22</c:f>
              <c:strCache>
                <c:ptCount val="1"/>
                <c:pt idx="0">
                  <c:v>% share </c:v>
                </c:pt>
              </c:strCache>
            </c:strRef>
          </c:tx>
          <c:dPt>
            <c:idx val="0"/>
            <c:bubble3D val="0"/>
            <c:spPr>
              <a:solidFill>
                <a:srgbClr val="2B6A6C"/>
              </a:solidFill>
            </c:spPr>
            <c:extLst>
              <c:ext xmlns:c16="http://schemas.microsoft.com/office/drawing/2014/chart" uri="{C3380CC4-5D6E-409C-BE32-E72D297353CC}">
                <c16:uniqueId val="{00000002-02D6-401A-A074-B15784D74F0D}"/>
              </c:ext>
            </c:extLst>
          </c:dPt>
          <c:dPt>
            <c:idx val="1"/>
            <c:bubble3D val="0"/>
            <c:spPr>
              <a:solidFill>
                <a:srgbClr val="B80D48"/>
              </a:solidFill>
            </c:spPr>
            <c:extLst>
              <c:ext xmlns:c16="http://schemas.microsoft.com/office/drawing/2014/chart" uri="{C3380CC4-5D6E-409C-BE32-E72D297353CC}">
                <c16:uniqueId val="{00000003-02D6-401A-A074-B15784D74F0D}"/>
              </c:ext>
            </c:extLst>
          </c:dPt>
          <c:dLbls>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'Charts- Q'!$B$23:$B$24</c:f>
              <c:strCache>
                <c:ptCount val="2"/>
                <c:pt idx="0">
                  <c:v>Yes</c:v>
                </c:pt>
                <c:pt idx="1">
                  <c:v>No</c:v>
                </c:pt>
              </c:strCache>
            </c:strRef>
          </c:cat>
          <c:val>
            <c:numRef>
              <c:f>'Charts- Q'!$C$23:$C$24</c:f>
              <c:numCache>
                <c:formatCode>0%</c:formatCode>
                <c:ptCount val="2"/>
                <c:pt idx="0">
                  <c:v>0.5074626865671642</c:v>
                </c:pt>
                <c:pt idx="1">
                  <c:v>0.4925373134328358</c:v>
                </c:pt>
              </c:numCache>
            </c:numRef>
          </c:val>
          <c:extLst>
            <c:ext xmlns:c16="http://schemas.microsoft.com/office/drawing/2014/chart" uri="{C3380CC4-5D6E-409C-BE32-E72D297353CC}">
              <c16:uniqueId val="{00000000-02D6-401A-A074-B15784D74F0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b="1" i="0" u="none" strike="noStrike" baseline="0">
                <a:effectLst/>
                <a:latin typeface="+mj-lt"/>
              </a:rPr>
              <a:t>Industry</a:t>
            </a:r>
            <a:endParaRPr lang="en-US" sz="1000">
              <a:latin typeface="+mj-lt"/>
            </a:endParaRPr>
          </a:p>
        </c:rich>
      </c:tx>
      <c:layout>
        <c:manualLayout>
          <c:xMode val="edge"/>
          <c:yMode val="edge"/>
          <c:x val="0.43849981252343456"/>
          <c:y val="1.0457520645369143E-2"/>
        </c:manualLayout>
      </c:layout>
      <c:overlay val="0"/>
    </c:title>
    <c:autoTitleDeleted val="0"/>
    <c:plotArea>
      <c:layout>
        <c:manualLayout>
          <c:layoutTarget val="inner"/>
          <c:xMode val="edge"/>
          <c:yMode val="edge"/>
          <c:x val="8.6170662582389881E-2"/>
          <c:y val="0.10611089747759661"/>
          <c:w val="0.89667406287431062"/>
          <c:h val="0.54955217932259959"/>
        </c:manualLayout>
      </c:layout>
      <c:barChart>
        <c:barDir val="col"/>
        <c:grouping val="stacked"/>
        <c:varyColors val="0"/>
        <c:ser>
          <c:idx val="0"/>
          <c:order val="0"/>
          <c:tx>
            <c:strRef>
              <c:f>Charts!$G$5</c:f>
              <c:strCache>
                <c:ptCount val="1"/>
                <c:pt idx="0">
                  <c:v>Moderately to Substantially Worse</c:v>
                </c:pt>
              </c:strCache>
            </c:strRef>
          </c:tx>
          <c:spPr>
            <a:solidFill>
              <a:srgbClr val="B80D48"/>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Charts!$H$4:$I$4</c:f>
              <c:strCache>
                <c:ptCount val="2"/>
                <c:pt idx="0">
                  <c:v>Last Survey</c:v>
                </c:pt>
                <c:pt idx="1">
                  <c:v>Present Survey</c:v>
                </c:pt>
              </c:strCache>
            </c:strRef>
          </c:cat>
          <c:val>
            <c:numRef>
              <c:f>Charts!$H$5:$I$5</c:f>
              <c:numCache>
                <c:formatCode>0</c:formatCode>
                <c:ptCount val="2"/>
                <c:pt idx="0">
                  <c:v>15.686274509803921</c:v>
                </c:pt>
                <c:pt idx="1">
                  <c:v>15.942028985507248</c:v>
                </c:pt>
              </c:numCache>
            </c:numRef>
          </c:val>
          <c:extLst>
            <c:ext xmlns:c16="http://schemas.microsoft.com/office/drawing/2014/chart" uri="{C3380CC4-5D6E-409C-BE32-E72D297353CC}">
              <c16:uniqueId val="{00000000-F6ED-4ED2-8A94-F9F4483801B6}"/>
            </c:ext>
          </c:extLst>
        </c:ser>
        <c:ser>
          <c:idx val="1"/>
          <c:order val="1"/>
          <c:tx>
            <c:strRef>
              <c:f>Charts!$G$6</c:f>
              <c:strCache>
                <c:ptCount val="1"/>
                <c:pt idx="0">
                  <c:v>Same</c:v>
                </c:pt>
              </c:strCache>
            </c:strRef>
          </c:tx>
          <c:spPr>
            <a:solidFill>
              <a:srgbClr val="FFC000"/>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Charts!$H$4:$I$4</c:f>
              <c:strCache>
                <c:ptCount val="2"/>
                <c:pt idx="0">
                  <c:v>Last Survey</c:v>
                </c:pt>
                <c:pt idx="1">
                  <c:v>Present Survey</c:v>
                </c:pt>
              </c:strCache>
            </c:strRef>
          </c:cat>
          <c:val>
            <c:numRef>
              <c:f>Charts!$H$6:$I$6</c:f>
              <c:numCache>
                <c:formatCode>0</c:formatCode>
                <c:ptCount val="2"/>
                <c:pt idx="0">
                  <c:v>5.8823529411764701</c:v>
                </c:pt>
                <c:pt idx="1">
                  <c:v>7.2463768115942031</c:v>
                </c:pt>
              </c:numCache>
            </c:numRef>
          </c:val>
          <c:extLst>
            <c:ext xmlns:c16="http://schemas.microsoft.com/office/drawing/2014/chart" uri="{C3380CC4-5D6E-409C-BE32-E72D297353CC}">
              <c16:uniqueId val="{00000001-F6ED-4ED2-8A94-F9F4483801B6}"/>
            </c:ext>
          </c:extLst>
        </c:ser>
        <c:ser>
          <c:idx val="2"/>
          <c:order val="2"/>
          <c:tx>
            <c:strRef>
              <c:f>Charts!$G$7</c:f>
              <c:strCache>
                <c:ptCount val="1"/>
                <c:pt idx="0">
                  <c:v>Moderately to Substantially Better</c:v>
                </c:pt>
              </c:strCache>
            </c:strRef>
          </c:tx>
          <c:spPr>
            <a:solidFill>
              <a:srgbClr val="2B6A6C"/>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Charts!$H$4:$I$4</c:f>
              <c:strCache>
                <c:ptCount val="2"/>
                <c:pt idx="0">
                  <c:v>Last Survey</c:v>
                </c:pt>
                <c:pt idx="1">
                  <c:v>Present Survey</c:v>
                </c:pt>
              </c:strCache>
            </c:strRef>
          </c:cat>
          <c:val>
            <c:numRef>
              <c:f>Charts!$H$7:$I$7</c:f>
              <c:numCache>
                <c:formatCode>0</c:formatCode>
                <c:ptCount val="2"/>
                <c:pt idx="0">
                  <c:v>78.431372549019613</c:v>
                </c:pt>
                <c:pt idx="1">
                  <c:v>76.811594202898547</c:v>
                </c:pt>
              </c:numCache>
            </c:numRef>
          </c:val>
          <c:extLst>
            <c:ext xmlns:c16="http://schemas.microsoft.com/office/drawing/2014/chart" uri="{C3380CC4-5D6E-409C-BE32-E72D297353CC}">
              <c16:uniqueId val="{00000002-F6ED-4ED2-8A94-F9F4483801B6}"/>
            </c:ext>
          </c:extLst>
        </c:ser>
        <c:dLbls>
          <c:showLegendKey val="0"/>
          <c:showVal val="0"/>
          <c:showCatName val="0"/>
          <c:showSerName val="0"/>
          <c:showPercent val="0"/>
          <c:showBubbleSize val="0"/>
        </c:dLbls>
        <c:gapWidth val="150"/>
        <c:overlap val="100"/>
        <c:axId val="137810688"/>
        <c:axId val="137812224"/>
      </c:barChart>
      <c:catAx>
        <c:axId val="137810688"/>
        <c:scaling>
          <c:orientation val="minMax"/>
        </c:scaling>
        <c:delete val="0"/>
        <c:axPos val="b"/>
        <c:numFmt formatCode="General" sourceLinked="0"/>
        <c:majorTickMark val="out"/>
        <c:minorTickMark val="none"/>
        <c:tickLblPos val="nextTo"/>
        <c:txPr>
          <a:bodyPr rot="0" vert="horz"/>
          <a:lstStyle/>
          <a:p>
            <a:pPr>
              <a:defRPr sz="900" b="1"/>
            </a:pPr>
            <a:endParaRPr lang="en-US"/>
          </a:p>
        </c:txPr>
        <c:crossAx val="137812224"/>
        <c:crosses val="autoZero"/>
        <c:auto val="1"/>
        <c:lblAlgn val="ctr"/>
        <c:lblOffset val="100"/>
        <c:noMultiLvlLbl val="0"/>
      </c:catAx>
      <c:valAx>
        <c:axId val="137812224"/>
        <c:scaling>
          <c:orientation val="minMax"/>
          <c:max val="100"/>
        </c:scaling>
        <c:delete val="0"/>
        <c:axPos val="l"/>
        <c:numFmt formatCode="0" sourceLinked="1"/>
        <c:majorTickMark val="out"/>
        <c:minorTickMark val="none"/>
        <c:tickLblPos val="nextTo"/>
        <c:txPr>
          <a:bodyPr/>
          <a:lstStyle/>
          <a:p>
            <a:pPr>
              <a:defRPr sz="900"/>
            </a:pPr>
            <a:endParaRPr lang="en-US"/>
          </a:p>
        </c:txPr>
        <c:crossAx val="137810688"/>
        <c:crosses val="autoZero"/>
        <c:crossBetween val="between"/>
      </c:valAx>
    </c:plotArea>
    <c:legend>
      <c:legendPos val="r"/>
      <c:layout>
        <c:manualLayout>
          <c:xMode val="edge"/>
          <c:yMode val="edge"/>
          <c:x val="0"/>
          <c:y val="0.81429954785633152"/>
          <c:w val="1"/>
          <c:h val="0.18570045214366931"/>
        </c:manualLayout>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mj-lt"/>
              </a:defRPr>
            </a:pPr>
            <a:r>
              <a:rPr lang="en-US" sz="1000" b="1">
                <a:effectLst/>
                <a:latin typeface="+mj-lt"/>
              </a:rPr>
              <a:t>Firm</a:t>
            </a:r>
            <a:endParaRPr lang="en-US" sz="1000">
              <a:effectLst/>
              <a:latin typeface="+mj-lt"/>
            </a:endParaRPr>
          </a:p>
        </c:rich>
      </c:tx>
      <c:layout>
        <c:manualLayout>
          <c:xMode val="edge"/>
          <c:yMode val="edge"/>
          <c:x val="0.46393525224062709"/>
          <c:y val="2.1248339973439601E-2"/>
        </c:manualLayout>
      </c:layout>
      <c:overlay val="0"/>
    </c:title>
    <c:autoTitleDeleted val="0"/>
    <c:plotArea>
      <c:layout>
        <c:manualLayout>
          <c:layoutTarget val="inner"/>
          <c:xMode val="edge"/>
          <c:yMode val="edge"/>
          <c:x val="0.13914441226828861"/>
          <c:y val="0.13700332762984435"/>
          <c:w val="0.90703349131718269"/>
          <c:h val="0.54695987702732374"/>
        </c:manualLayout>
      </c:layout>
      <c:barChart>
        <c:barDir val="col"/>
        <c:grouping val="stacked"/>
        <c:varyColors val="0"/>
        <c:ser>
          <c:idx val="0"/>
          <c:order val="0"/>
          <c:tx>
            <c:strRef>
              <c:f>Charts!$M$5</c:f>
              <c:strCache>
                <c:ptCount val="1"/>
                <c:pt idx="0">
                  <c:v>Moderately to Substantially Worse</c:v>
                </c:pt>
              </c:strCache>
            </c:strRef>
          </c:tx>
          <c:spPr>
            <a:solidFill>
              <a:srgbClr val="B80D48"/>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Charts!$N$4:$O$4</c:f>
              <c:strCache>
                <c:ptCount val="2"/>
                <c:pt idx="0">
                  <c:v>Last Survey</c:v>
                </c:pt>
                <c:pt idx="1">
                  <c:v>Present Survey</c:v>
                </c:pt>
              </c:strCache>
            </c:strRef>
          </c:cat>
          <c:val>
            <c:numRef>
              <c:f>Charts!$N$5:$O$5</c:f>
              <c:numCache>
                <c:formatCode>0</c:formatCode>
                <c:ptCount val="2"/>
                <c:pt idx="0">
                  <c:v>9.8039215686274517</c:v>
                </c:pt>
                <c:pt idx="1">
                  <c:v>15.942028985507248</c:v>
                </c:pt>
              </c:numCache>
            </c:numRef>
          </c:val>
          <c:extLst>
            <c:ext xmlns:c16="http://schemas.microsoft.com/office/drawing/2014/chart" uri="{C3380CC4-5D6E-409C-BE32-E72D297353CC}">
              <c16:uniqueId val="{00000000-AE56-4815-9897-48A7D14E81F2}"/>
            </c:ext>
          </c:extLst>
        </c:ser>
        <c:ser>
          <c:idx val="1"/>
          <c:order val="1"/>
          <c:tx>
            <c:strRef>
              <c:f>Charts!$M$6</c:f>
              <c:strCache>
                <c:ptCount val="1"/>
                <c:pt idx="0">
                  <c:v>Same</c:v>
                </c:pt>
              </c:strCache>
            </c:strRef>
          </c:tx>
          <c:spPr>
            <a:solidFill>
              <a:srgbClr val="FFC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Charts!$N$4:$O$4</c:f>
              <c:strCache>
                <c:ptCount val="2"/>
                <c:pt idx="0">
                  <c:v>Last Survey</c:v>
                </c:pt>
                <c:pt idx="1">
                  <c:v>Present Survey</c:v>
                </c:pt>
              </c:strCache>
            </c:strRef>
          </c:cat>
          <c:val>
            <c:numRef>
              <c:f>Charts!$N$6:$O$6</c:f>
              <c:numCache>
                <c:formatCode>0</c:formatCode>
                <c:ptCount val="2"/>
                <c:pt idx="0">
                  <c:v>9.8039215686274517</c:v>
                </c:pt>
                <c:pt idx="1">
                  <c:v>7.2463768115942031</c:v>
                </c:pt>
              </c:numCache>
            </c:numRef>
          </c:val>
          <c:extLst>
            <c:ext xmlns:c16="http://schemas.microsoft.com/office/drawing/2014/chart" uri="{C3380CC4-5D6E-409C-BE32-E72D297353CC}">
              <c16:uniqueId val="{00000001-AE56-4815-9897-48A7D14E81F2}"/>
            </c:ext>
          </c:extLst>
        </c:ser>
        <c:ser>
          <c:idx val="2"/>
          <c:order val="2"/>
          <c:tx>
            <c:strRef>
              <c:f>Charts!$M$7</c:f>
              <c:strCache>
                <c:ptCount val="1"/>
                <c:pt idx="0">
                  <c:v>Moderately to Substantially Better</c:v>
                </c:pt>
              </c:strCache>
            </c:strRef>
          </c:tx>
          <c:spPr>
            <a:solidFill>
              <a:srgbClr val="2B6A6C"/>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Charts!$N$4:$O$4</c:f>
              <c:strCache>
                <c:ptCount val="2"/>
                <c:pt idx="0">
                  <c:v>Last Survey</c:v>
                </c:pt>
                <c:pt idx="1">
                  <c:v>Present Survey</c:v>
                </c:pt>
              </c:strCache>
            </c:strRef>
          </c:cat>
          <c:val>
            <c:numRef>
              <c:f>Charts!$N$7:$O$7</c:f>
              <c:numCache>
                <c:formatCode>0</c:formatCode>
                <c:ptCount val="2"/>
                <c:pt idx="0">
                  <c:v>80.392156862745097</c:v>
                </c:pt>
                <c:pt idx="1">
                  <c:v>76.811594202898547</c:v>
                </c:pt>
              </c:numCache>
            </c:numRef>
          </c:val>
          <c:extLst>
            <c:ext xmlns:c16="http://schemas.microsoft.com/office/drawing/2014/chart" uri="{C3380CC4-5D6E-409C-BE32-E72D297353CC}">
              <c16:uniqueId val="{00000002-AE56-4815-9897-48A7D14E81F2}"/>
            </c:ext>
          </c:extLst>
        </c:ser>
        <c:dLbls>
          <c:showLegendKey val="0"/>
          <c:showVal val="0"/>
          <c:showCatName val="0"/>
          <c:showSerName val="0"/>
          <c:showPercent val="0"/>
          <c:showBubbleSize val="0"/>
        </c:dLbls>
        <c:gapWidth val="150"/>
        <c:overlap val="100"/>
        <c:axId val="137889664"/>
        <c:axId val="137891200"/>
      </c:barChart>
      <c:catAx>
        <c:axId val="137889664"/>
        <c:scaling>
          <c:orientation val="minMax"/>
        </c:scaling>
        <c:delete val="0"/>
        <c:axPos val="b"/>
        <c:numFmt formatCode="General" sourceLinked="0"/>
        <c:majorTickMark val="out"/>
        <c:minorTickMark val="none"/>
        <c:tickLblPos val="nextTo"/>
        <c:txPr>
          <a:bodyPr rot="0" vert="horz"/>
          <a:lstStyle/>
          <a:p>
            <a:pPr>
              <a:defRPr sz="900" b="1"/>
            </a:pPr>
            <a:endParaRPr lang="en-US"/>
          </a:p>
        </c:txPr>
        <c:crossAx val="137891200"/>
        <c:crosses val="autoZero"/>
        <c:auto val="1"/>
        <c:lblAlgn val="ctr"/>
        <c:lblOffset val="100"/>
        <c:noMultiLvlLbl val="0"/>
      </c:catAx>
      <c:valAx>
        <c:axId val="137891200"/>
        <c:scaling>
          <c:orientation val="minMax"/>
          <c:max val="100"/>
        </c:scaling>
        <c:delete val="0"/>
        <c:axPos val="l"/>
        <c:numFmt formatCode="0" sourceLinked="1"/>
        <c:majorTickMark val="out"/>
        <c:minorTickMark val="none"/>
        <c:tickLblPos val="nextTo"/>
        <c:txPr>
          <a:bodyPr/>
          <a:lstStyle/>
          <a:p>
            <a:pPr>
              <a:defRPr sz="900"/>
            </a:pPr>
            <a:endParaRPr lang="en-US"/>
          </a:p>
        </c:txPr>
        <c:crossAx val="137889664"/>
        <c:crosses val="autoZero"/>
        <c:crossBetween val="between"/>
      </c:valAx>
    </c:plotArea>
    <c:legend>
      <c:legendPos val="r"/>
      <c:layout>
        <c:manualLayout>
          <c:xMode val="edge"/>
          <c:yMode val="edge"/>
          <c:x val="6.6759988334791479E-2"/>
          <c:y val="0.81466972006985183"/>
          <c:w val="0.93323993363705793"/>
          <c:h val="0.18533027993014814"/>
        </c:manualLayout>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mj-lt"/>
              </a:defRPr>
            </a:pPr>
            <a:r>
              <a:rPr lang="en-US" sz="1000">
                <a:latin typeface="+mj-lt"/>
              </a:rPr>
              <a:t>Economy</a:t>
            </a:r>
          </a:p>
        </c:rich>
      </c:tx>
      <c:layout>
        <c:manualLayout>
          <c:xMode val="edge"/>
          <c:yMode val="edge"/>
          <c:x val="0.41842818428184669"/>
          <c:y val="0"/>
        </c:manualLayout>
      </c:layout>
      <c:overlay val="0"/>
    </c:title>
    <c:autoTitleDeleted val="0"/>
    <c:plotArea>
      <c:layout>
        <c:manualLayout>
          <c:layoutTarget val="inner"/>
          <c:xMode val="edge"/>
          <c:yMode val="edge"/>
          <c:x val="8.8657587329481716E-2"/>
          <c:y val="0.11067837491139298"/>
          <c:w val="0.90072747344350956"/>
          <c:h val="0.56535381760197179"/>
        </c:manualLayout>
      </c:layout>
      <c:barChart>
        <c:barDir val="col"/>
        <c:grouping val="stacked"/>
        <c:varyColors val="0"/>
        <c:ser>
          <c:idx val="0"/>
          <c:order val="0"/>
          <c:tx>
            <c:strRef>
              <c:f>Charts!$A$29</c:f>
              <c:strCache>
                <c:ptCount val="1"/>
                <c:pt idx="0">
                  <c:v>Moderately to Substantially Worse</c:v>
                </c:pt>
              </c:strCache>
            </c:strRef>
          </c:tx>
          <c:spPr>
            <a:solidFill>
              <a:srgbClr val="B80D48"/>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Charts!$B$28:$C$28</c:f>
              <c:strCache>
                <c:ptCount val="2"/>
                <c:pt idx="0">
                  <c:v>Last Survey</c:v>
                </c:pt>
                <c:pt idx="1">
                  <c:v>Present Survey</c:v>
                </c:pt>
              </c:strCache>
            </c:strRef>
          </c:cat>
          <c:val>
            <c:numRef>
              <c:f>Charts!$B$29:$C$29</c:f>
              <c:numCache>
                <c:formatCode>0</c:formatCode>
                <c:ptCount val="2"/>
                <c:pt idx="0">
                  <c:v>11.76470588235294</c:v>
                </c:pt>
                <c:pt idx="1">
                  <c:v>8.695652173913043</c:v>
                </c:pt>
              </c:numCache>
            </c:numRef>
          </c:val>
          <c:extLst>
            <c:ext xmlns:c16="http://schemas.microsoft.com/office/drawing/2014/chart" uri="{C3380CC4-5D6E-409C-BE32-E72D297353CC}">
              <c16:uniqueId val="{00000000-27A8-4270-80C7-2928E6C62D54}"/>
            </c:ext>
          </c:extLst>
        </c:ser>
        <c:ser>
          <c:idx val="1"/>
          <c:order val="1"/>
          <c:tx>
            <c:strRef>
              <c:f>Charts!$A$30</c:f>
              <c:strCache>
                <c:ptCount val="1"/>
                <c:pt idx="0">
                  <c:v>Same</c:v>
                </c:pt>
              </c:strCache>
            </c:strRef>
          </c:tx>
          <c:spPr>
            <a:solidFill>
              <a:srgbClr val="FFC000"/>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Charts!$B$28:$C$28</c:f>
              <c:strCache>
                <c:ptCount val="2"/>
                <c:pt idx="0">
                  <c:v>Last Survey</c:v>
                </c:pt>
                <c:pt idx="1">
                  <c:v>Present Survey</c:v>
                </c:pt>
              </c:strCache>
            </c:strRef>
          </c:cat>
          <c:val>
            <c:numRef>
              <c:f>Charts!$B$30:$C$30</c:f>
              <c:numCache>
                <c:formatCode>0</c:formatCode>
                <c:ptCount val="2"/>
                <c:pt idx="0">
                  <c:v>13.725490196078432</c:v>
                </c:pt>
                <c:pt idx="1">
                  <c:v>5.7971014492753623</c:v>
                </c:pt>
              </c:numCache>
            </c:numRef>
          </c:val>
          <c:extLst>
            <c:ext xmlns:c16="http://schemas.microsoft.com/office/drawing/2014/chart" uri="{C3380CC4-5D6E-409C-BE32-E72D297353CC}">
              <c16:uniqueId val="{00000001-27A8-4270-80C7-2928E6C62D54}"/>
            </c:ext>
          </c:extLst>
        </c:ser>
        <c:ser>
          <c:idx val="2"/>
          <c:order val="2"/>
          <c:tx>
            <c:strRef>
              <c:f>Charts!$A$31</c:f>
              <c:strCache>
                <c:ptCount val="1"/>
                <c:pt idx="0">
                  <c:v>Moderately to Substantially Better</c:v>
                </c:pt>
              </c:strCache>
            </c:strRef>
          </c:tx>
          <c:spPr>
            <a:solidFill>
              <a:srgbClr val="2B6A6C"/>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Charts!$B$28:$C$28</c:f>
              <c:strCache>
                <c:ptCount val="2"/>
                <c:pt idx="0">
                  <c:v>Last Survey</c:v>
                </c:pt>
                <c:pt idx="1">
                  <c:v>Present Survey</c:v>
                </c:pt>
              </c:strCache>
            </c:strRef>
          </c:cat>
          <c:val>
            <c:numRef>
              <c:f>Charts!$B$31:$C$31</c:f>
              <c:numCache>
                <c:formatCode>0</c:formatCode>
                <c:ptCount val="2"/>
                <c:pt idx="0">
                  <c:v>74</c:v>
                </c:pt>
                <c:pt idx="1">
                  <c:v>85.507246376811594</c:v>
                </c:pt>
              </c:numCache>
            </c:numRef>
          </c:val>
          <c:extLst>
            <c:ext xmlns:c16="http://schemas.microsoft.com/office/drawing/2014/chart" uri="{C3380CC4-5D6E-409C-BE32-E72D297353CC}">
              <c16:uniqueId val="{00000002-27A8-4270-80C7-2928E6C62D54}"/>
            </c:ext>
          </c:extLst>
        </c:ser>
        <c:dLbls>
          <c:showLegendKey val="0"/>
          <c:showVal val="0"/>
          <c:showCatName val="0"/>
          <c:showSerName val="0"/>
          <c:showPercent val="0"/>
          <c:showBubbleSize val="0"/>
        </c:dLbls>
        <c:gapWidth val="150"/>
        <c:overlap val="100"/>
        <c:axId val="137944064"/>
        <c:axId val="137962240"/>
      </c:barChart>
      <c:catAx>
        <c:axId val="137944064"/>
        <c:scaling>
          <c:orientation val="minMax"/>
        </c:scaling>
        <c:delete val="0"/>
        <c:axPos val="b"/>
        <c:numFmt formatCode="General" sourceLinked="0"/>
        <c:majorTickMark val="out"/>
        <c:minorTickMark val="none"/>
        <c:tickLblPos val="nextTo"/>
        <c:txPr>
          <a:bodyPr rot="0" vert="horz"/>
          <a:lstStyle/>
          <a:p>
            <a:pPr>
              <a:defRPr sz="900"/>
            </a:pPr>
            <a:endParaRPr lang="en-US"/>
          </a:p>
        </c:txPr>
        <c:crossAx val="137962240"/>
        <c:crosses val="autoZero"/>
        <c:auto val="1"/>
        <c:lblAlgn val="ctr"/>
        <c:lblOffset val="100"/>
        <c:noMultiLvlLbl val="0"/>
      </c:catAx>
      <c:valAx>
        <c:axId val="137962240"/>
        <c:scaling>
          <c:orientation val="minMax"/>
          <c:max val="100"/>
        </c:scaling>
        <c:delete val="0"/>
        <c:axPos val="l"/>
        <c:numFmt formatCode="0" sourceLinked="1"/>
        <c:majorTickMark val="out"/>
        <c:minorTickMark val="none"/>
        <c:tickLblPos val="nextTo"/>
        <c:txPr>
          <a:bodyPr/>
          <a:lstStyle/>
          <a:p>
            <a:pPr>
              <a:defRPr sz="900"/>
            </a:pPr>
            <a:endParaRPr lang="en-US"/>
          </a:p>
        </c:txPr>
        <c:crossAx val="137944064"/>
        <c:crosses val="autoZero"/>
        <c:crossBetween val="between"/>
      </c:valAx>
    </c:plotArea>
    <c:legend>
      <c:legendPos val="r"/>
      <c:layout>
        <c:manualLayout>
          <c:xMode val="edge"/>
          <c:yMode val="edge"/>
          <c:x val="3.7712054285897197E-2"/>
          <c:y val="0.7929585023605108"/>
          <c:w val="0.96228794571410259"/>
          <c:h val="0.2070414976394892"/>
        </c:manualLayout>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mj-lt"/>
              </a:defRPr>
            </a:pPr>
            <a:r>
              <a:rPr lang="en-US" sz="1000" b="1" i="0" u="none" strike="noStrike" baseline="0">
                <a:effectLst/>
                <a:latin typeface="+mj-lt"/>
              </a:rPr>
              <a:t>Industry</a:t>
            </a:r>
            <a:endParaRPr lang="en-US" sz="1000">
              <a:latin typeface="+mj-lt"/>
            </a:endParaRPr>
          </a:p>
        </c:rich>
      </c:tx>
      <c:layout>
        <c:manualLayout>
          <c:xMode val="edge"/>
          <c:yMode val="edge"/>
          <c:x val="0.42628102547066832"/>
          <c:y val="5.0125313283208017E-3"/>
        </c:manualLayout>
      </c:layout>
      <c:overlay val="0"/>
    </c:title>
    <c:autoTitleDeleted val="0"/>
    <c:plotArea>
      <c:layout>
        <c:manualLayout>
          <c:layoutTarget val="inner"/>
          <c:xMode val="edge"/>
          <c:yMode val="edge"/>
          <c:x val="8.6071741032370933E-2"/>
          <c:y val="0.12157598721212499"/>
          <c:w val="0.90917847769029303"/>
          <c:h val="0.55268465593477056"/>
        </c:manualLayout>
      </c:layout>
      <c:barChart>
        <c:barDir val="col"/>
        <c:grouping val="stacked"/>
        <c:varyColors val="0"/>
        <c:ser>
          <c:idx val="0"/>
          <c:order val="0"/>
          <c:tx>
            <c:strRef>
              <c:f>Charts!$G$29</c:f>
              <c:strCache>
                <c:ptCount val="1"/>
                <c:pt idx="0">
                  <c:v>Moderately to Substantially Worse</c:v>
                </c:pt>
              </c:strCache>
            </c:strRef>
          </c:tx>
          <c:spPr>
            <a:solidFill>
              <a:srgbClr val="B80D48"/>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Charts!$H$28:$I$28</c:f>
              <c:strCache>
                <c:ptCount val="2"/>
                <c:pt idx="0">
                  <c:v>Last Survey</c:v>
                </c:pt>
                <c:pt idx="1">
                  <c:v>Present Survey</c:v>
                </c:pt>
              </c:strCache>
            </c:strRef>
          </c:cat>
          <c:val>
            <c:numRef>
              <c:f>Charts!$H$29:$I$29</c:f>
              <c:numCache>
                <c:formatCode>0</c:formatCode>
                <c:ptCount val="2"/>
                <c:pt idx="0">
                  <c:v>7.8431372549019605</c:v>
                </c:pt>
                <c:pt idx="1">
                  <c:v>4.3478260869565215</c:v>
                </c:pt>
              </c:numCache>
            </c:numRef>
          </c:val>
          <c:extLst>
            <c:ext xmlns:c16="http://schemas.microsoft.com/office/drawing/2014/chart" uri="{C3380CC4-5D6E-409C-BE32-E72D297353CC}">
              <c16:uniqueId val="{00000000-D88C-476B-B969-A502D6210D18}"/>
            </c:ext>
          </c:extLst>
        </c:ser>
        <c:ser>
          <c:idx val="1"/>
          <c:order val="1"/>
          <c:tx>
            <c:strRef>
              <c:f>Charts!$G$30</c:f>
              <c:strCache>
                <c:ptCount val="1"/>
                <c:pt idx="0">
                  <c:v>Same</c:v>
                </c:pt>
              </c:strCache>
            </c:strRef>
          </c:tx>
          <c:spPr>
            <a:solidFill>
              <a:srgbClr val="FFC000"/>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Charts!$H$28:$I$28</c:f>
              <c:strCache>
                <c:ptCount val="2"/>
                <c:pt idx="0">
                  <c:v>Last Survey</c:v>
                </c:pt>
                <c:pt idx="1">
                  <c:v>Present Survey</c:v>
                </c:pt>
              </c:strCache>
            </c:strRef>
          </c:cat>
          <c:val>
            <c:numRef>
              <c:f>Charts!$H$30:$I$30</c:f>
              <c:numCache>
                <c:formatCode>0</c:formatCode>
                <c:ptCount val="2"/>
                <c:pt idx="0">
                  <c:v>9.8039215686274517</c:v>
                </c:pt>
                <c:pt idx="1">
                  <c:v>8.695652173913043</c:v>
                </c:pt>
              </c:numCache>
            </c:numRef>
          </c:val>
          <c:extLst>
            <c:ext xmlns:c16="http://schemas.microsoft.com/office/drawing/2014/chart" uri="{C3380CC4-5D6E-409C-BE32-E72D297353CC}">
              <c16:uniqueId val="{00000001-D88C-476B-B969-A502D6210D18}"/>
            </c:ext>
          </c:extLst>
        </c:ser>
        <c:ser>
          <c:idx val="2"/>
          <c:order val="2"/>
          <c:tx>
            <c:strRef>
              <c:f>Charts!$G$31</c:f>
              <c:strCache>
                <c:ptCount val="1"/>
                <c:pt idx="0">
                  <c:v>Moderately to Substantially Better</c:v>
                </c:pt>
              </c:strCache>
            </c:strRef>
          </c:tx>
          <c:spPr>
            <a:solidFill>
              <a:srgbClr val="2B6A6C"/>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Charts!$H$28:$I$28</c:f>
              <c:strCache>
                <c:ptCount val="2"/>
                <c:pt idx="0">
                  <c:v>Last Survey</c:v>
                </c:pt>
                <c:pt idx="1">
                  <c:v>Present Survey</c:v>
                </c:pt>
              </c:strCache>
            </c:strRef>
          </c:cat>
          <c:val>
            <c:numRef>
              <c:f>Charts!$H$31:$I$31</c:f>
              <c:numCache>
                <c:formatCode>0</c:formatCode>
                <c:ptCount val="2"/>
                <c:pt idx="0">
                  <c:v>82.35294117647058</c:v>
                </c:pt>
                <c:pt idx="1">
                  <c:v>86.956521739130437</c:v>
                </c:pt>
              </c:numCache>
            </c:numRef>
          </c:val>
          <c:extLst>
            <c:ext xmlns:c16="http://schemas.microsoft.com/office/drawing/2014/chart" uri="{C3380CC4-5D6E-409C-BE32-E72D297353CC}">
              <c16:uniqueId val="{00000002-D88C-476B-B969-A502D6210D18}"/>
            </c:ext>
          </c:extLst>
        </c:ser>
        <c:dLbls>
          <c:showLegendKey val="0"/>
          <c:showVal val="0"/>
          <c:showCatName val="0"/>
          <c:showSerName val="0"/>
          <c:showPercent val="0"/>
          <c:showBubbleSize val="0"/>
        </c:dLbls>
        <c:gapWidth val="150"/>
        <c:overlap val="100"/>
        <c:axId val="138015104"/>
        <c:axId val="138016640"/>
      </c:barChart>
      <c:catAx>
        <c:axId val="138015104"/>
        <c:scaling>
          <c:orientation val="minMax"/>
        </c:scaling>
        <c:delete val="0"/>
        <c:axPos val="b"/>
        <c:numFmt formatCode="General" sourceLinked="0"/>
        <c:majorTickMark val="out"/>
        <c:minorTickMark val="none"/>
        <c:tickLblPos val="nextTo"/>
        <c:txPr>
          <a:bodyPr rot="0" vert="horz"/>
          <a:lstStyle/>
          <a:p>
            <a:pPr>
              <a:defRPr sz="900"/>
            </a:pPr>
            <a:endParaRPr lang="en-US"/>
          </a:p>
        </c:txPr>
        <c:crossAx val="138016640"/>
        <c:crosses val="autoZero"/>
        <c:auto val="1"/>
        <c:lblAlgn val="ctr"/>
        <c:lblOffset val="100"/>
        <c:noMultiLvlLbl val="0"/>
      </c:catAx>
      <c:valAx>
        <c:axId val="138016640"/>
        <c:scaling>
          <c:orientation val="minMax"/>
          <c:max val="100"/>
        </c:scaling>
        <c:delete val="0"/>
        <c:axPos val="l"/>
        <c:numFmt formatCode="0" sourceLinked="1"/>
        <c:majorTickMark val="out"/>
        <c:minorTickMark val="none"/>
        <c:tickLblPos val="nextTo"/>
        <c:txPr>
          <a:bodyPr/>
          <a:lstStyle/>
          <a:p>
            <a:pPr>
              <a:defRPr sz="900"/>
            </a:pPr>
            <a:endParaRPr lang="en-US"/>
          </a:p>
        </c:txPr>
        <c:crossAx val="138015104"/>
        <c:crosses val="autoZero"/>
        <c:crossBetween val="between"/>
      </c:valAx>
    </c:plotArea>
    <c:legend>
      <c:legendPos val="r"/>
      <c:layout>
        <c:manualLayout>
          <c:xMode val="edge"/>
          <c:yMode val="edge"/>
          <c:x val="4.0612984268027133E-2"/>
          <c:y val="0.80839841089619469"/>
          <c:w val="0.95938693955931387"/>
          <c:h val="0.1916015891038054"/>
        </c:manualLayout>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mj-lt"/>
              </a:defRPr>
            </a:pPr>
            <a:r>
              <a:rPr lang="en-US" sz="1000" b="1" i="0" baseline="0">
                <a:effectLst/>
                <a:latin typeface="+mj-lt"/>
              </a:rPr>
              <a:t>Firm</a:t>
            </a:r>
            <a:endParaRPr lang="en-US" sz="1000">
              <a:effectLst/>
              <a:latin typeface="+mj-lt"/>
            </a:endParaRPr>
          </a:p>
        </c:rich>
      </c:tx>
      <c:layout>
        <c:manualLayout>
          <c:xMode val="edge"/>
          <c:yMode val="edge"/>
          <c:x val="0.469713844277101"/>
          <c:y val="0"/>
        </c:manualLayout>
      </c:layout>
      <c:overlay val="0"/>
    </c:title>
    <c:autoTitleDeleted val="0"/>
    <c:plotArea>
      <c:layout>
        <c:manualLayout>
          <c:layoutTarget val="inner"/>
          <c:xMode val="edge"/>
          <c:yMode val="edge"/>
          <c:x val="0.10003495325796152"/>
          <c:y val="0.10038711453203145"/>
          <c:w val="0.88542271199150957"/>
          <c:h val="0.60686975925762088"/>
        </c:manualLayout>
      </c:layout>
      <c:barChart>
        <c:barDir val="col"/>
        <c:grouping val="stacked"/>
        <c:varyColors val="0"/>
        <c:ser>
          <c:idx val="0"/>
          <c:order val="0"/>
          <c:tx>
            <c:strRef>
              <c:f>Charts!$N$29</c:f>
              <c:strCache>
                <c:ptCount val="1"/>
                <c:pt idx="0">
                  <c:v>Moderately to Substantially Worse</c:v>
                </c:pt>
              </c:strCache>
            </c:strRef>
          </c:tx>
          <c:spPr>
            <a:solidFill>
              <a:srgbClr val="B80D48"/>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Charts!$O$28:$P$28</c:f>
              <c:strCache>
                <c:ptCount val="2"/>
                <c:pt idx="0">
                  <c:v>Last Survey</c:v>
                </c:pt>
                <c:pt idx="1">
                  <c:v>Present Survey</c:v>
                </c:pt>
              </c:strCache>
            </c:strRef>
          </c:cat>
          <c:val>
            <c:numRef>
              <c:f>Charts!$O$29:$P$29</c:f>
              <c:numCache>
                <c:formatCode>0</c:formatCode>
                <c:ptCount val="2"/>
                <c:pt idx="0">
                  <c:v>3.9215686274509802</c:v>
                </c:pt>
                <c:pt idx="1">
                  <c:v>10.144927536231885</c:v>
                </c:pt>
              </c:numCache>
            </c:numRef>
          </c:val>
          <c:extLst>
            <c:ext xmlns:c16="http://schemas.microsoft.com/office/drawing/2014/chart" uri="{C3380CC4-5D6E-409C-BE32-E72D297353CC}">
              <c16:uniqueId val="{00000000-4F2F-4849-9F45-230EE6CE5D56}"/>
            </c:ext>
          </c:extLst>
        </c:ser>
        <c:ser>
          <c:idx val="1"/>
          <c:order val="1"/>
          <c:tx>
            <c:strRef>
              <c:f>Charts!$N$30</c:f>
              <c:strCache>
                <c:ptCount val="1"/>
                <c:pt idx="0">
                  <c:v>Same</c:v>
                </c:pt>
              </c:strCache>
            </c:strRef>
          </c:tx>
          <c:spPr>
            <a:solidFill>
              <a:srgbClr val="FFC000"/>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Charts!$O$28:$P$28</c:f>
              <c:strCache>
                <c:ptCount val="2"/>
                <c:pt idx="0">
                  <c:v>Last Survey</c:v>
                </c:pt>
                <c:pt idx="1">
                  <c:v>Present Survey</c:v>
                </c:pt>
              </c:strCache>
            </c:strRef>
          </c:cat>
          <c:val>
            <c:numRef>
              <c:f>Charts!$O$30:$P$30</c:f>
              <c:numCache>
                <c:formatCode>0</c:formatCode>
                <c:ptCount val="2"/>
                <c:pt idx="0">
                  <c:v>19.607843137254903</c:v>
                </c:pt>
                <c:pt idx="1">
                  <c:v>7.2463768115942031</c:v>
                </c:pt>
              </c:numCache>
            </c:numRef>
          </c:val>
          <c:extLst>
            <c:ext xmlns:c16="http://schemas.microsoft.com/office/drawing/2014/chart" uri="{C3380CC4-5D6E-409C-BE32-E72D297353CC}">
              <c16:uniqueId val="{00000001-4F2F-4849-9F45-230EE6CE5D56}"/>
            </c:ext>
          </c:extLst>
        </c:ser>
        <c:ser>
          <c:idx val="2"/>
          <c:order val="2"/>
          <c:tx>
            <c:strRef>
              <c:f>Charts!$N$31</c:f>
              <c:strCache>
                <c:ptCount val="1"/>
                <c:pt idx="0">
                  <c:v>Moderately to Substantially Better</c:v>
                </c:pt>
              </c:strCache>
            </c:strRef>
          </c:tx>
          <c:spPr>
            <a:solidFill>
              <a:srgbClr val="2B6A6C"/>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Charts!$O$28:$P$28</c:f>
              <c:strCache>
                <c:ptCount val="2"/>
                <c:pt idx="0">
                  <c:v>Last Survey</c:v>
                </c:pt>
                <c:pt idx="1">
                  <c:v>Present Survey</c:v>
                </c:pt>
              </c:strCache>
            </c:strRef>
          </c:cat>
          <c:val>
            <c:numRef>
              <c:f>Charts!$O$31:$P$31</c:f>
              <c:numCache>
                <c:formatCode>0</c:formatCode>
                <c:ptCount val="2"/>
                <c:pt idx="0">
                  <c:v>76.470588235294116</c:v>
                </c:pt>
                <c:pt idx="1">
                  <c:v>82.608695652173907</c:v>
                </c:pt>
              </c:numCache>
            </c:numRef>
          </c:val>
          <c:extLst>
            <c:ext xmlns:c16="http://schemas.microsoft.com/office/drawing/2014/chart" uri="{C3380CC4-5D6E-409C-BE32-E72D297353CC}">
              <c16:uniqueId val="{00000002-4F2F-4849-9F45-230EE6CE5D56}"/>
            </c:ext>
          </c:extLst>
        </c:ser>
        <c:dLbls>
          <c:showLegendKey val="0"/>
          <c:showVal val="0"/>
          <c:showCatName val="0"/>
          <c:showSerName val="0"/>
          <c:showPercent val="0"/>
          <c:showBubbleSize val="0"/>
        </c:dLbls>
        <c:gapWidth val="150"/>
        <c:overlap val="100"/>
        <c:axId val="138049024"/>
        <c:axId val="138050560"/>
      </c:barChart>
      <c:catAx>
        <c:axId val="138049024"/>
        <c:scaling>
          <c:orientation val="minMax"/>
        </c:scaling>
        <c:delete val="0"/>
        <c:axPos val="b"/>
        <c:numFmt formatCode="General" sourceLinked="0"/>
        <c:majorTickMark val="out"/>
        <c:minorTickMark val="none"/>
        <c:tickLblPos val="nextTo"/>
        <c:txPr>
          <a:bodyPr rot="0" vert="horz"/>
          <a:lstStyle/>
          <a:p>
            <a:pPr>
              <a:defRPr sz="900"/>
            </a:pPr>
            <a:endParaRPr lang="en-US"/>
          </a:p>
        </c:txPr>
        <c:crossAx val="138050560"/>
        <c:crosses val="autoZero"/>
        <c:auto val="1"/>
        <c:lblAlgn val="ctr"/>
        <c:lblOffset val="100"/>
        <c:noMultiLvlLbl val="0"/>
      </c:catAx>
      <c:valAx>
        <c:axId val="138050560"/>
        <c:scaling>
          <c:orientation val="minMax"/>
          <c:max val="100"/>
        </c:scaling>
        <c:delete val="0"/>
        <c:axPos val="l"/>
        <c:numFmt formatCode="0" sourceLinked="1"/>
        <c:majorTickMark val="out"/>
        <c:minorTickMark val="none"/>
        <c:tickLblPos val="nextTo"/>
        <c:txPr>
          <a:bodyPr/>
          <a:lstStyle/>
          <a:p>
            <a:pPr>
              <a:defRPr sz="900"/>
            </a:pPr>
            <a:endParaRPr lang="en-US"/>
          </a:p>
        </c:txPr>
        <c:crossAx val="138049024"/>
        <c:crosses val="autoZero"/>
        <c:crossBetween val="between"/>
      </c:valAx>
    </c:plotArea>
    <c:legend>
      <c:legendPos val="r"/>
      <c:layout>
        <c:manualLayout>
          <c:xMode val="edge"/>
          <c:yMode val="edge"/>
          <c:x val="3.0125742268290651E-2"/>
          <c:y val="0.83309003387024749"/>
          <c:w val="0.96987426259480436"/>
          <c:h val="0.16690996612975245"/>
        </c:manualLayout>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'OBCI Chart'!$BX$12</c:f>
              <c:strCache>
                <c:ptCount val="1"/>
                <c:pt idx="0">
                  <c:v>Current conditions index</c:v>
                </c:pt>
              </c:strCache>
            </c:strRef>
          </c:tx>
          <c:spPr>
            <a:ln w="28575" cap="rnd">
              <a:solidFill>
                <a:schemeClr val="accent1"/>
              </a:solidFill>
              <a:round/>
            </a:ln>
            <a:effectLst/>
          </c:spPr>
          <c:marker>
            <c:symbol val="none"/>
          </c:marker>
          <c:cat>
            <c:strRef>
              <c:f>'OBCI Chart'!$BY$11:$CM$11</c:f>
              <c:strCache>
                <c:ptCount val="15"/>
                <c:pt idx="0">
                  <c:v> Q1 2017-18</c:v>
                </c:pt>
                <c:pt idx="1">
                  <c:v>Q2 2017-18</c:v>
                </c:pt>
                <c:pt idx="2">
                  <c:v> Q3 2017-18</c:v>
                </c:pt>
                <c:pt idx="3">
                  <c:v>Q4 2017-18</c:v>
                </c:pt>
                <c:pt idx="4">
                  <c:v> Q1 2018-19</c:v>
                </c:pt>
                <c:pt idx="5">
                  <c:v>Q2 2018-19</c:v>
                </c:pt>
                <c:pt idx="6">
                  <c:v>Q3 2018-19</c:v>
                </c:pt>
                <c:pt idx="7">
                  <c:v>Q4 2018-19</c:v>
                </c:pt>
                <c:pt idx="8">
                  <c:v> Q1 2019-20</c:v>
                </c:pt>
                <c:pt idx="9">
                  <c:v>Q2 2019-20</c:v>
                </c:pt>
                <c:pt idx="10">
                  <c:v> Q3 2019-20</c:v>
                </c:pt>
                <c:pt idx="11">
                  <c:v> Q4 2019-20</c:v>
                </c:pt>
                <c:pt idx="12">
                  <c:v>Q1 2020-21</c:v>
                </c:pt>
                <c:pt idx="13">
                  <c:v>Q2 2020-21</c:v>
                </c:pt>
                <c:pt idx="14">
                  <c:v> Q3 2020-21</c:v>
                </c:pt>
              </c:strCache>
            </c:strRef>
          </c:cat>
          <c:val>
            <c:numRef>
              <c:f>'OBCI Chart'!$BY$12:$CM$12</c:f>
              <c:numCache>
                <c:formatCode>0.0</c:formatCode>
                <c:ptCount val="15"/>
                <c:pt idx="0">
                  <c:v>61.067708333333336</c:v>
                </c:pt>
                <c:pt idx="1">
                  <c:v>57.00811359026369</c:v>
                </c:pt>
                <c:pt idx="2">
                  <c:v>67.023390329543531</c:v>
                </c:pt>
                <c:pt idx="3">
                  <c:v>68.870915654913915</c:v>
                </c:pt>
                <c:pt idx="4">
                  <c:v>62.790797335684204</c:v>
                </c:pt>
                <c:pt idx="5">
                  <c:v>57.960199004975124</c:v>
                </c:pt>
                <c:pt idx="6">
                  <c:v>54.648033126293996</c:v>
                </c:pt>
                <c:pt idx="7">
                  <c:v>48.445273631840791</c:v>
                </c:pt>
                <c:pt idx="8">
                  <c:v>47.434249191889506</c:v>
                </c:pt>
                <c:pt idx="9">
                  <c:v>41.337887299965956</c:v>
                </c:pt>
                <c:pt idx="10">
                  <c:v>49.352287197570774</c:v>
                </c:pt>
                <c:pt idx="11">
                  <c:v>34.262005649717516</c:v>
                </c:pt>
                <c:pt idx="12">
                  <c:v>32.803961748633874</c:v>
                </c:pt>
                <c:pt idx="13">
                  <c:v>69.444444444444443</c:v>
                </c:pt>
                <c:pt idx="14">
                  <c:v>71.497584541062793</c:v>
                </c:pt>
              </c:numCache>
            </c:numRef>
          </c:val>
          <c:smooth val="0"/>
          <c:extLst>
            <c:ext xmlns:c16="http://schemas.microsoft.com/office/drawing/2014/chart" uri="{C3380CC4-5D6E-409C-BE32-E72D297353CC}">
              <c16:uniqueId val="{00000000-D23F-4345-928B-6330B6FC3035}"/>
            </c:ext>
          </c:extLst>
        </c:ser>
        <c:ser>
          <c:idx val="1"/>
          <c:order val="1"/>
          <c:tx>
            <c:strRef>
              <c:f>'OBCI Chart'!$BX$13</c:f>
              <c:strCache>
                <c:ptCount val="1"/>
                <c:pt idx="0">
                  <c:v>Expectations index</c:v>
                </c:pt>
              </c:strCache>
            </c:strRef>
          </c:tx>
          <c:spPr>
            <a:ln w="28575" cap="rnd">
              <a:solidFill>
                <a:schemeClr val="accent2"/>
              </a:solidFill>
              <a:round/>
            </a:ln>
            <a:effectLst/>
          </c:spPr>
          <c:marker>
            <c:symbol val="none"/>
          </c:marker>
          <c:cat>
            <c:strRef>
              <c:f>'OBCI Chart'!$BY$11:$CM$11</c:f>
              <c:strCache>
                <c:ptCount val="15"/>
                <c:pt idx="0">
                  <c:v> Q1 2017-18</c:v>
                </c:pt>
                <c:pt idx="1">
                  <c:v>Q2 2017-18</c:v>
                </c:pt>
                <c:pt idx="2">
                  <c:v> Q3 2017-18</c:v>
                </c:pt>
                <c:pt idx="3">
                  <c:v>Q4 2017-18</c:v>
                </c:pt>
                <c:pt idx="4">
                  <c:v> Q1 2018-19</c:v>
                </c:pt>
                <c:pt idx="5">
                  <c:v>Q2 2018-19</c:v>
                </c:pt>
                <c:pt idx="6">
                  <c:v>Q3 2018-19</c:v>
                </c:pt>
                <c:pt idx="7">
                  <c:v>Q4 2018-19</c:v>
                </c:pt>
                <c:pt idx="8">
                  <c:v> Q1 2019-20</c:v>
                </c:pt>
                <c:pt idx="9">
                  <c:v>Q2 2019-20</c:v>
                </c:pt>
                <c:pt idx="10">
                  <c:v> Q3 2019-20</c:v>
                </c:pt>
                <c:pt idx="11">
                  <c:v> Q4 2019-20</c:v>
                </c:pt>
                <c:pt idx="12">
                  <c:v>Q1 2020-21</c:v>
                </c:pt>
                <c:pt idx="13">
                  <c:v>Q2 2020-21</c:v>
                </c:pt>
                <c:pt idx="14">
                  <c:v> Q3 2020-21</c:v>
                </c:pt>
              </c:strCache>
            </c:strRef>
          </c:cat>
          <c:val>
            <c:numRef>
              <c:f>'OBCI Chart'!$BY$13:$CM$13</c:f>
              <c:numCache>
                <c:formatCode>0.0</c:formatCode>
                <c:ptCount val="15"/>
                <c:pt idx="0">
                  <c:v>68.684895833333329</c:v>
                </c:pt>
                <c:pt idx="1">
                  <c:v>69.899982179452905</c:v>
                </c:pt>
                <c:pt idx="2">
                  <c:v>73.850377487989022</c:v>
                </c:pt>
                <c:pt idx="3">
                  <c:v>72.119741100323623</c:v>
                </c:pt>
                <c:pt idx="4">
                  <c:v>66.730335978058577</c:v>
                </c:pt>
                <c:pt idx="5">
                  <c:v>63.805970149253731</c:v>
                </c:pt>
                <c:pt idx="6">
                  <c:v>63.095238095238095</c:v>
                </c:pt>
                <c:pt idx="7">
                  <c:v>65.174129353233823</c:v>
                </c:pt>
                <c:pt idx="8">
                  <c:v>64.908414144382405</c:v>
                </c:pt>
                <c:pt idx="9">
                  <c:v>61.904153898535903</c:v>
                </c:pt>
                <c:pt idx="10">
                  <c:v>63.755020080321287</c:v>
                </c:pt>
                <c:pt idx="11">
                  <c:v>47.145715630885121</c:v>
                </c:pt>
                <c:pt idx="12">
                  <c:v>59.535519125683059</c:v>
                </c:pt>
                <c:pt idx="13">
                  <c:v>71.650326797385617</c:v>
                </c:pt>
                <c:pt idx="14">
                  <c:v>75.60386473429952</c:v>
                </c:pt>
              </c:numCache>
            </c:numRef>
          </c:val>
          <c:smooth val="0"/>
          <c:extLst>
            <c:ext xmlns:c16="http://schemas.microsoft.com/office/drawing/2014/chart" uri="{C3380CC4-5D6E-409C-BE32-E72D297353CC}">
              <c16:uniqueId val="{00000001-D23F-4345-928B-6330B6FC3035}"/>
            </c:ext>
          </c:extLst>
        </c:ser>
        <c:ser>
          <c:idx val="2"/>
          <c:order val="2"/>
          <c:tx>
            <c:strRef>
              <c:f>'OBCI Chart'!$BX$14</c:f>
              <c:strCache>
                <c:ptCount val="1"/>
                <c:pt idx="0">
                  <c:v>Overall business confidence index</c:v>
                </c:pt>
              </c:strCache>
            </c:strRef>
          </c:tx>
          <c:spPr>
            <a:ln w="28575" cap="rnd">
              <a:solidFill>
                <a:schemeClr val="accent3"/>
              </a:solidFill>
              <a:round/>
            </a:ln>
            <a:effectLst/>
          </c:spPr>
          <c:marker>
            <c:symbol val="none"/>
          </c:marker>
          <c:cat>
            <c:strRef>
              <c:f>'OBCI Chart'!$BY$11:$CM$11</c:f>
              <c:strCache>
                <c:ptCount val="15"/>
                <c:pt idx="0">
                  <c:v> Q1 2017-18</c:v>
                </c:pt>
                <c:pt idx="1">
                  <c:v>Q2 2017-18</c:v>
                </c:pt>
                <c:pt idx="2">
                  <c:v> Q3 2017-18</c:v>
                </c:pt>
                <c:pt idx="3">
                  <c:v>Q4 2017-18</c:v>
                </c:pt>
                <c:pt idx="4">
                  <c:v> Q1 2018-19</c:v>
                </c:pt>
                <c:pt idx="5">
                  <c:v>Q2 2018-19</c:v>
                </c:pt>
                <c:pt idx="6">
                  <c:v>Q3 2018-19</c:v>
                </c:pt>
                <c:pt idx="7">
                  <c:v>Q4 2018-19</c:v>
                </c:pt>
                <c:pt idx="8">
                  <c:v> Q1 2019-20</c:v>
                </c:pt>
                <c:pt idx="9">
                  <c:v>Q2 2019-20</c:v>
                </c:pt>
                <c:pt idx="10">
                  <c:v> Q3 2019-20</c:v>
                </c:pt>
                <c:pt idx="11">
                  <c:v> Q4 2019-20</c:v>
                </c:pt>
                <c:pt idx="12">
                  <c:v>Q1 2020-21</c:v>
                </c:pt>
                <c:pt idx="13">
                  <c:v>Q2 2020-21</c:v>
                </c:pt>
                <c:pt idx="14">
                  <c:v> Q3 2020-21</c:v>
                </c:pt>
              </c:strCache>
            </c:strRef>
          </c:cat>
          <c:val>
            <c:numRef>
              <c:f>'OBCI Chart'!$BY$14:$CM$14</c:f>
              <c:numCache>
                <c:formatCode>0.0</c:formatCode>
                <c:ptCount val="15"/>
                <c:pt idx="0">
                  <c:v>66.145833333333329</c:v>
                </c:pt>
                <c:pt idx="1">
                  <c:v>65.602692649723167</c:v>
                </c:pt>
                <c:pt idx="2">
                  <c:v>71.574715101840525</c:v>
                </c:pt>
                <c:pt idx="3">
                  <c:v>71.036799285187058</c:v>
                </c:pt>
                <c:pt idx="4">
                  <c:v>65.417156430600457</c:v>
                </c:pt>
                <c:pt idx="5">
                  <c:v>61.857379767827524</c:v>
                </c:pt>
                <c:pt idx="6">
                  <c:v>60.279503105590059</c:v>
                </c:pt>
                <c:pt idx="7">
                  <c:v>59.597844112769479</c:v>
                </c:pt>
                <c:pt idx="8">
                  <c:v>59.083692493551439</c:v>
                </c:pt>
                <c:pt idx="9">
                  <c:v>55.048731699012599</c:v>
                </c:pt>
                <c:pt idx="10">
                  <c:v>58.95410911940445</c:v>
                </c:pt>
                <c:pt idx="11">
                  <c:v>42.851145637162581</c:v>
                </c:pt>
                <c:pt idx="12">
                  <c:v>50.625</c:v>
                </c:pt>
                <c:pt idx="13">
                  <c:v>70.915032679738559</c:v>
                </c:pt>
                <c:pt idx="14">
                  <c:v>74.235104669887278</c:v>
                </c:pt>
              </c:numCache>
            </c:numRef>
          </c:val>
          <c:smooth val="0"/>
          <c:extLst>
            <c:ext xmlns:c16="http://schemas.microsoft.com/office/drawing/2014/chart" uri="{C3380CC4-5D6E-409C-BE32-E72D297353CC}">
              <c16:uniqueId val="{00000002-D23F-4345-928B-6330B6FC3035}"/>
            </c:ext>
          </c:extLst>
        </c:ser>
        <c:dLbls>
          <c:showLegendKey val="0"/>
          <c:showVal val="0"/>
          <c:showCatName val="0"/>
          <c:showSerName val="0"/>
          <c:showPercent val="0"/>
          <c:showBubbleSize val="0"/>
        </c:dLbls>
        <c:smooth val="0"/>
        <c:axId val="608753343"/>
        <c:axId val="608743359"/>
      </c:lineChart>
      <c:catAx>
        <c:axId val="608753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08743359"/>
        <c:crosses val="autoZero"/>
        <c:auto val="1"/>
        <c:lblAlgn val="ctr"/>
        <c:lblOffset val="100"/>
        <c:noMultiLvlLbl val="0"/>
      </c:catAx>
      <c:valAx>
        <c:axId val="6087433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8753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72376080753921"/>
          <c:y val="0.13778887395173164"/>
          <c:w val="0.79531827555585999"/>
          <c:h val="0.56254682798796163"/>
        </c:manualLayout>
      </c:layout>
      <c:barChart>
        <c:barDir val="col"/>
        <c:grouping val="stacked"/>
        <c:varyColors val="0"/>
        <c:ser>
          <c:idx val="0"/>
          <c:order val="0"/>
          <c:tx>
            <c:strRef>
              <c:f>'Optnl para'!$A$18</c:f>
              <c:strCache>
                <c:ptCount val="1"/>
                <c:pt idx="0">
                  <c:v>Much higher to higher</c:v>
                </c:pt>
              </c:strCache>
            </c:strRef>
          </c:tx>
          <c:spPr>
            <a:solidFill>
              <a:srgbClr val="2B6A6C"/>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'Optnl para'!$BO$1:$BQ$1</c:f>
              <c:strCache>
                <c:ptCount val="3"/>
                <c:pt idx="0">
                  <c:v> Q3 2019-20</c:v>
                </c:pt>
                <c:pt idx="1">
                  <c:v> Q2 2020-21</c:v>
                </c:pt>
                <c:pt idx="2">
                  <c:v> Q3 2020-21</c:v>
                </c:pt>
              </c:strCache>
            </c:strRef>
          </c:cat>
          <c:val>
            <c:numRef>
              <c:f>'Optnl para'!$BO$18:$BQ$18</c:f>
              <c:numCache>
                <c:formatCode>0</c:formatCode>
                <c:ptCount val="3"/>
                <c:pt idx="0">
                  <c:v>36.585365853658537</c:v>
                </c:pt>
                <c:pt idx="1">
                  <c:v>18.75</c:v>
                </c:pt>
                <c:pt idx="2">
                  <c:v>30.64516129032258</c:v>
                </c:pt>
              </c:numCache>
            </c:numRef>
          </c:val>
          <c:extLst>
            <c:ext xmlns:c16="http://schemas.microsoft.com/office/drawing/2014/chart" uri="{C3380CC4-5D6E-409C-BE32-E72D297353CC}">
              <c16:uniqueId val="{00000000-CA35-41E5-9251-EB2EA1174F2D}"/>
            </c:ext>
          </c:extLst>
        </c:ser>
        <c:ser>
          <c:idx val="1"/>
          <c:order val="1"/>
          <c:tx>
            <c:strRef>
              <c:f>'Optnl para'!$A$19</c:f>
              <c:strCache>
                <c:ptCount val="1"/>
                <c:pt idx="0">
                  <c:v>Same</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para'!$BO$19:$BQ$19</c:f>
              <c:numCache>
                <c:formatCode>0</c:formatCode>
                <c:ptCount val="3"/>
                <c:pt idx="0">
                  <c:v>33</c:v>
                </c:pt>
                <c:pt idx="1">
                  <c:v>52.083333333333336</c:v>
                </c:pt>
                <c:pt idx="2">
                  <c:v>51.612903225806448</c:v>
                </c:pt>
              </c:numCache>
            </c:numRef>
          </c:val>
          <c:extLst>
            <c:ext xmlns:c16="http://schemas.microsoft.com/office/drawing/2014/chart" uri="{C3380CC4-5D6E-409C-BE32-E72D297353CC}">
              <c16:uniqueId val="{00000001-CA35-41E5-9251-EB2EA1174F2D}"/>
            </c:ext>
          </c:extLst>
        </c:ser>
        <c:ser>
          <c:idx val="2"/>
          <c:order val="2"/>
          <c:tx>
            <c:strRef>
              <c:f>'Optnl para'!$A$20</c:f>
              <c:strCache>
                <c:ptCount val="1"/>
                <c:pt idx="0">
                  <c:v>Lower</c:v>
                </c:pt>
              </c:strCache>
            </c:strRef>
          </c:tx>
          <c:spPr>
            <a:solidFill>
              <a:srgbClr val="B80D48"/>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para'!$BO$20:$BQ$20</c:f>
              <c:numCache>
                <c:formatCode>0</c:formatCode>
                <c:ptCount val="3"/>
                <c:pt idx="0">
                  <c:v>30</c:v>
                </c:pt>
                <c:pt idx="1">
                  <c:v>29.166666666666668</c:v>
                </c:pt>
                <c:pt idx="2">
                  <c:v>17.741935483870968</c:v>
                </c:pt>
              </c:numCache>
            </c:numRef>
          </c:val>
          <c:extLst>
            <c:ext xmlns:c16="http://schemas.microsoft.com/office/drawing/2014/chart" uri="{C3380CC4-5D6E-409C-BE32-E72D297353CC}">
              <c16:uniqueId val="{00000002-CA35-41E5-9251-EB2EA1174F2D}"/>
            </c:ext>
          </c:extLst>
        </c:ser>
        <c:dLbls>
          <c:showLegendKey val="0"/>
          <c:showVal val="0"/>
          <c:showCatName val="0"/>
          <c:showSerName val="0"/>
          <c:showPercent val="0"/>
          <c:showBubbleSize val="0"/>
        </c:dLbls>
        <c:gapWidth val="219"/>
        <c:overlap val="100"/>
        <c:axId val="137042944"/>
        <c:axId val="137057024"/>
      </c:barChart>
      <c:catAx>
        <c:axId val="13704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7057024"/>
        <c:crosses val="autoZero"/>
        <c:auto val="1"/>
        <c:lblAlgn val="ctr"/>
        <c:lblOffset val="100"/>
        <c:noMultiLvlLbl val="0"/>
      </c:catAx>
      <c:valAx>
        <c:axId val="137057024"/>
        <c:scaling>
          <c:orientation val="minMax"/>
          <c:max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42944"/>
        <c:crosses val="autoZero"/>
        <c:crossBetween val="between"/>
      </c:valAx>
      <c:spPr>
        <a:noFill/>
        <a:ln>
          <a:noFill/>
        </a:ln>
        <a:effectLst/>
      </c:spPr>
    </c:plotArea>
    <c:legend>
      <c:legendPos val="b"/>
      <c:layout>
        <c:manualLayout>
          <c:xMode val="edge"/>
          <c:yMode val="edge"/>
          <c:x val="4.9999960157806958E-2"/>
          <c:y val="0.88564101414799845"/>
          <c:w val="0.89999968126245566"/>
          <c:h val="0.11435898585200149"/>
        </c:manualLayout>
      </c:layout>
      <c:overlay val="0"/>
    </c:legend>
    <c:plotVisOnly val="1"/>
    <c:dispBlanksAs val="gap"/>
    <c:showDLblsOverMax val="0"/>
  </c:chart>
  <c:spPr>
    <a:solidFill>
      <a:schemeClr val="bg1"/>
    </a:solidFill>
    <a:ln w="9525" cap="flat" cmpd="sng" algn="ctr">
      <a:noFill/>
      <a:round/>
    </a:ln>
    <a:effectLst/>
  </c:spPr>
  <c:txPr>
    <a:bodyPr/>
    <a:lstStyle/>
    <a:p>
      <a:pPr>
        <a:defRPr sz="9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5075425159587"/>
          <c:y val="0.14153142273866193"/>
          <c:w val="0.81343185126576989"/>
          <c:h val="0.56453933342844165"/>
        </c:manualLayout>
      </c:layout>
      <c:barChart>
        <c:barDir val="col"/>
        <c:grouping val="stacked"/>
        <c:varyColors val="0"/>
        <c:ser>
          <c:idx val="0"/>
          <c:order val="0"/>
          <c:tx>
            <c:strRef>
              <c:f>'Optnl para'!$A$3</c:f>
              <c:strCache>
                <c:ptCount val="1"/>
                <c:pt idx="0">
                  <c:v>Much higher to higher</c:v>
                </c:pt>
              </c:strCache>
            </c:strRef>
          </c:tx>
          <c:spPr>
            <a:solidFill>
              <a:srgbClr val="2B6A6C"/>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'Optnl para'!$BO$1:$BQ$1</c:f>
              <c:strCache>
                <c:ptCount val="3"/>
                <c:pt idx="0">
                  <c:v> Q3 2019-20</c:v>
                </c:pt>
                <c:pt idx="1">
                  <c:v> Q2 2020-21</c:v>
                </c:pt>
                <c:pt idx="2">
                  <c:v> Q3 2020-21</c:v>
                </c:pt>
              </c:strCache>
            </c:strRef>
          </c:cat>
          <c:val>
            <c:numRef>
              <c:f>'Optnl para'!$BO$3:$BQ$3</c:f>
              <c:numCache>
                <c:formatCode>0</c:formatCode>
                <c:ptCount val="3"/>
                <c:pt idx="0">
                  <c:v>42.68292682926829</c:v>
                </c:pt>
                <c:pt idx="1">
                  <c:v>65.999999999999986</c:v>
                </c:pt>
                <c:pt idx="2">
                  <c:v>66.17647058823529</c:v>
                </c:pt>
              </c:numCache>
            </c:numRef>
          </c:val>
          <c:extLst>
            <c:ext xmlns:c16="http://schemas.microsoft.com/office/drawing/2014/chart" uri="{C3380CC4-5D6E-409C-BE32-E72D297353CC}">
              <c16:uniqueId val="{00000000-CEA2-4031-80DC-7C18EC4998B4}"/>
            </c:ext>
          </c:extLst>
        </c:ser>
        <c:ser>
          <c:idx val="1"/>
          <c:order val="1"/>
          <c:tx>
            <c:strRef>
              <c:f>'Optnl para'!$A$4</c:f>
              <c:strCache>
                <c:ptCount val="1"/>
                <c:pt idx="0">
                  <c:v>Same</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para'!$BO$4:$BQ$4</c:f>
              <c:numCache>
                <c:formatCode>0</c:formatCode>
                <c:ptCount val="3"/>
                <c:pt idx="0">
                  <c:v>40</c:v>
                </c:pt>
                <c:pt idx="1">
                  <c:v>20</c:v>
                </c:pt>
                <c:pt idx="2">
                  <c:v>19.117647058823529</c:v>
                </c:pt>
              </c:numCache>
            </c:numRef>
          </c:val>
          <c:extLst>
            <c:ext xmlns:c16="http://schemas.microsoft.com/office/drawing/2014/chart" uri="{C3380CC4-5D6E-409C-BE32-E72D297353CC}">
              <c16:uniqueId val="{00000001-CEA2-4031-80DC-7C18EC4998B4}"/>
            </c:ext>
          </c:extLst>
        </c:ser>
        <c:ser>
          <c:idx val="2"/>
          <c:order val="2"/>
          <c:tx>
            <c:strRef>
              <c:f>'Optnl para'!$A$5</c:f>
              <c:strCache>
                <c:ptCount val="1"/>
                <c:pt idx="0">
                  <c:v>Lower</c:v>
                </c:pt>
              </c:strCache>
            </c:strRef>
          </c:tx>
          <c:spPr>
            <a:solidFill>
              <a:srgbClr val="B80D48"/>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'Optnl para'!$BO$1:$BQ$1</c:f>
              <c:strCache>
                <c:ptCount val="3"/>
                <c:pt idx="0">
                  <c:v> Q3 2019-20</c:v>
                </c:pt>
                <c:pt idx="1">
                  <c:v> Q2 2020-21</c:v>
                </c:pt>
                <c:pt idx="2">
                  <c:v> Q3 2020-21</c:v>
                </c:pt>
              </c:strCache>
            </c:strRef>
          </c:cat>
          <c:val>
            <c:numRef>
              <c:f>'Optnl para'!$BO$5:$BQ$5</c:f>
              <c:numCache>
                <c:formatCode>0</c:formatCode>
                <c:ptCount val="3"/>
                <c:pt idx="0">
                  <c:v>17</c:v>
                </c:pt>
                <c:pt idx="1">
                  <c:v>14.000000000000002</c:v>
                </c:pt>
                <c:pt idx="2">
                  <c:v>14.705882352941178</c:v>
                </c:pt>
              </c:numCache>
            </c:numRef>
          </c:val>
          <c:extLst>
            <c:ext xmlns:c16="http://schemas.microsoft.com/office/drawing/2014/chart" uri="{C3380CC4-5D6E-409C-BE32-E72D297353CC}">
              <c16:uniqueId val="{00000002-CEA2-4031-80DC-7C18EC4998B4}"/>
            </c:ext>
          </c:extLst>
        </c:ser>
        <c:dLbls>
          <c:showLegendKey val="0"/>
          <c:showVal val="0"/>
          <c:showCatName val="0"/>
          <c:showSerName val="0"/>
          <c:showPercent val="0"/>
          <c:showBubbleSize val="0"/>
        </c:dLbls>
        <c:gapWidth val="219"/>
        <c:overlap val="100"/>
        <c:axId val="136870144"/>
        <c:axId val="136884224"/>
      </c:barChart>
      <c:catAx>
        <c:axId val="13687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6884224"/>
        <c:crosses val="autoZero"/>
        <c:auto val="1"/>
        <c:lblAlgn val="ctr"/>
        <c:lblOffset val="100"/>
        <c:noMultiLvlLbl val="0"/>
      </c:catAx>
      <c:valAx>
        <c:axId val="136884224"/>
        <c:scaling>
          <c:orientation val="minMax"/>
          <c:max val="100"/>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136870144"/>
        <c:crosses val="autoZero"/>
        <c:crossBetween val="between"/>
      </c:valAx>
      <c:spPr>
        <a:noFill/>
        <a:ln>
          <a:noFill/>
        </a:ln>
        <a:effectLst/>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CU!$A$7:$A$10</cx:f>
        <cx:lvl ptCount="4">
          <cx:pt idx="0">Less than 25%</cx:pt>
          <cx:pt idx="1">Between 25%-50%</cx:pt>
          <cx:pt idx="2">Between 50%-75%</cx:pt>
          <cx:pt idx="3">Above 75%</cx:pt>
        </cx:lvl>
      </cx:strDim>
      <cx:numDim type="val">
        <cx:f>CU!$Q$7:$Q$10</cx:f>
        <cx:lvl ptCount="4" formatCode="0">
          <cx:pt idx="0">10.204081632653061</cx:pt>
          <cx:pt idx="1">22.448979591836736</cx:pt>
          <cx:pt idx="2">40.816326530612244</cx:pt>
          <cx:pt idx="3">26.530612244897959</cx:pt>
        </cx:lvl>
      </cx:numDim>
    </cx:data>
  </cx:chartData>
  <cx:chart>
    <cx:plotArea>
      <cx:plotAreaRegion>
        <cx:series layoutId="funnel" uniqueId="{36C56787-ABA9-4114-8327-08D93EB47227}">
          <cx:tx>
            <cx:txData>
              <cx:f>CU!$Q$6</cx:f>
              <cx:v>FICCI BCS Q2 (2020-21)</cx:v>
            </cx:txData>
          </cx:tx>
          <cx:spPr>
            <a:solidFill>
              <a:srgbClr val="B80D48"/>
            </a:solidFill>
          </cx:spPr>
          <cx:dataPt idx="2">
            <cx:spPr>
              <a:solidFill>
                <a:srgbClr val="BEDE78"/>
              </a:solidFill>
            </cx:spPr>
          </cx:dataPt>
          <cx:dataPt idx="3">
            <cx:spPr>
              <a:solidFill>
                <a:srgbClr val="2B6A6C"/>
              </a:solidFill>
            </cx:spPr>
          </cx:dataPt>
          <cx:dataLabels>
            <cx:txPr>
              <a:bodyPr vertOverflow="overflow" horzOverflow="overflow" wrap="square" lIns="0" tIns="0" rIns="0" bIns="0"/>
              <a:lstStyle/>
              <a:p>
                <a:pPr algn="ctr" rtl="0">
                  <a:defRPr sz="900" b="1" i="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IN" sz="900" b="1">
                  <a:solidFill>
                    <a:schemeClr val="tx1"/>
                  </a:solidFill>
                </a:endParaRPr>
              </a:p>
            </cx:txPr>
          </cx:dataLabels>
          <cx:dataId val="0"/>
        </cx:series>
      </cx:plotAreaRegion>
      <cx:axis id="0">
        <cx:catScaling gapWidth="0.400000006"/>
        <cx:tickLabels/>
        <cx:txPr>
          <a:bodyPr vertOverflow="overflow" horzOverflow="overflow" wrap="square" lIns="0" tIns="0" rIns="0" bIns="0"/>
          <a:lstStyle/>
          <a:p>
            <a:pPr algn="ctr" rtl="0">
              <a:defRPr sz="700" b="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sz="700">
              <a:solidFill>
                <a:sysClr val="windowText" lastClr="000000"/>
              </a:solidFill>
            </a:endParaRPr>
          </a:p>
        </cx:txPr>
      </cx:axis>
    </cx:plotArea>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CU!$A$7:$A$10</cx:f>
        <cx:lvl ptCount="4">
          <cx:pt idx="0">Less than 25%</cx:pt>
          <cx:pt idx="1">Between 25%-50%</cx:pt>
          <cx:pt idx="2">Between 50%-75%</cx:pt>
          <cx:pt idx="3">Above 75%</cx:pt>
        </cx:lvl>
      </cx:strDim>
      <cx:numDim type="val">
        <cx:f>CU!$R$7:$R$10</cx:f>
        <cx:lvl ptCount="4" formatCode="0">
          <cx:pt idx="0">10.606060606060606</cx:pt>
          <cx:pt idx="1">12.121212121212121</cx:pt>
          <cx:pt idx="2">39.393939393939391</cx:pt>
          <cx:pt idx="3">37.878787878787875</cx:pt>
        </cx:lvl>
      </cx:numDim>
    </cx:data>
  </cx:chartData>
  <cx:chart>
    <cx:plotArea>
      <cx:plotAreaRegion>
        <cx:series layoutId="funnel" uniqueId="{A1A53E81-00CF-438F-A22F-26BD58B5A034}">
          <cx:tx>
            <cx:txData>
              <cx:f>CU!$R$6</cx:f>
              <cx:v>FICCI BCS Q3 (2020-21)</cx:v>
            </cx:txData>
          </cx:tx>
          <cx:spPr>
            <a:solidFill>
              <a:srgbClr val="B80D48"/>
            </a:solidFill>
          </cx:spPr>
          <cx:dataPt idx="2">
            <cx:spPr>
              <a:solidFill>
                <a:srgbClr val="BEDE78"/>
              </a:solidFill>
            </cx:spPr>
          </cx:dataPt>
          <cx:dataPt idx="3">
            <cx:spPr>
              <a:solidFill>
                <a:srgbClr val="2B6A6C"/>
              </a:solidFill>
            </cx:spPr>
          </cx:dataPt>
          <cx:dataLabels>
            <cx:spPr>
              <a:ln>
                <a:noFill/>
              </a:ln>
            </cx:spPr>
            <cx:txPr>
              <a:bodyPr spcFirstLastPara="1" vertOverflow="ellipsis" horzOverflow="overflow" wrap="square" lIns="0" tIns="0" rIns="0" bIns="0" anchor="ctr" anchorCtr="1"/>
              <a:lstStyle/>
              <a:p>
                <a:pPr algn="ctr" rtl="0">
                  <a:defRPr b="1">
                    <a:solidFill>
                      <a:schemeClr val="tx1"/>
                    </a:solidFill>
                  </a:defRPr>
                </a:pPr>
                <a:endParaRPr lang="en-US" sz="900" b="1" i="0" u="none" strike="noStrike" baseline="0">
                  <a:solidFill>
                    <a:schemeClr val="tx1"/>
                  </a:solidFill>
                  <a:latin typeface="Calibri"/>
                </a:endParaRPr>
              </a:p>
            </cx:txPr>
            <cx:dataLabel idx="2">
              <cx:txPr>
                <a:bodyPr spcFirstLastPara="1" vertOverflow="ellipsis" horzOverflow="overflow" wrap="square" lIns="0" tIns="0" rIns="0" bIns="0" anchor="ctr" anchorCtr="1"/>
                <a:lstStyle/>
                <a:p>
                  <a:pPr algn="ctr" rtl="0">
                    <a:defRPr/>
                  </a:pPr>
                  <a:r>
                    <a:rPr lang="en-US" sz="900" b="1" i="0" u="none" strike="noStrike" baseline="0">
                      <a:solidFill>
                        <a:schemeClr val="tx1"/>
                      </a:solidFill>
                      <a:latin typeface="Calibri"/>
                    </a:rPr>
                    <a:t>39</a:t>
                  </a:r>
                </a:p>
              </cx:txPr>
            </cx:dataLabel>
          </cx:dataLabels>
          <cx:dataId val="0"/>
        </cx:series>
      </cx:plotAreaRegion>
      <cx:axis id="0">
        <cx:catScaling gapWidth="0.0599999987"/>
        <cx:tickLabels/>
        <cx:txPr>
          <a:bodyPr vertOverflow="overflow" horzOverflow="overflow" wrap="square" lIns="0" tIns="0" rIns="0" bIns="0"/>
          <a:lstStyle/>
          <a:p>
            <a:pPr algn="ctr" rtl="0">
              <a:defRPr sz="700" b="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sz="700">
              <a:solidFill>
                <a:sysClr val="windowText" lastClr="000000"/>
              </a:solidFill>
            </a:endParaRPr>
          </a:p>
        </cx:txPr>
      </cx:axis>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26">
  <cs:axisTitle>
    <cs:lnRef idx="0"/>
    <cs:fillRef idx="0"/>
    <cs:effectRef idx="0"/>
    <cs:fontRef idx="minor">
      <a:schemeClr val="tx2"/>
    </cs:fontRef>
    <cs:defRPr sz="9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cs:chartArea>
  <cs:dataLabel>
    <cs:lnRef idx="0"/>
    <cs:fillRef idx="0"/>
    <cs:effectRef idx="0"/>
    <cs:fontRef idx="minor">
      <a:schemeClr val="tx2"/>
    </cs:fontRef>
    <cs:defRPr sz="9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9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1600"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0564" tIns="45283" rIns="90564" bIns="45283"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0564" tIns="45283" rIns="90564" bIns="45283" rtlCol="0"/>
          <a:lstStyle>
            <a:lvl1pPr algn="r">
              <a:defRPr sz="1200"/>
            </a:lvl1pPr>
          </a:lstStyle>
          <a:p>
            <a:fld id="{AB9D35A2-3887-47A8-A7FF-021BAD40ADED}" type="datetimeFigureOut">
              <a:rPr lang="en-US" smtClean="0"/>
              <a:pPr/>
              <a:t>3/3/2021</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0564" tIns="45283" rIns="90564" bIns="45283"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0564" tIns="45283" rIns="90564" bIns="45283" rtlCol="0" anchor="b"/>
          <a:lstStyle>
            <a:lvl1pPr algn="r">
              <a:defRPr sz="1200"/>
            </a:lvl1pPr>
          </a:lstStyle>
          <a:p>
            <a:fld id="{CF196F7F-8BE2-42E7-9B72-62BD04FBADC4}" type="slidenum">
              <a:rPr lang="en-US" smtClean="0"/>
              <a:pPr/>
              <a:t>‹#›</a:t>
            </a:fld>
            <a:endParaRPr lang="en-US"/>
          </a:p>
        </p:txBody>
      </p:sp>
    </p:spTree>
    <p:extLst>
      <p:ext uri="{BB962C8B-B14F-4D97-AF65-F5344CB8AC3E}">
        <p14:creationId xmlns:p14="http://schemas.microsoft.com/office/powerpoint/2010/main" val="1256522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0564" tIns="45283" rIns="90564" bIns="45283" rtlCol="0"/>
          <a:lstStyle>
            <a:lvl1pPr algn="l">
              <a:defRPr sz="1200"/>
            </a:lvl1pPr>
          </a:lstStyle>
          <a:p>
            <a:endParaRPr lang="en-IN"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0564" tIns="45283" rIns="90564" bIns="45283" rtlCol="0" anchor="b"/>
          <a:lstStyle>
            <a:lvl1pPr algn="r">
              <a:defRPr sz="1200"/>
            </a:lvl1pPr>
          </a:lstStyle>
          <a:p>
            <a:fld id="{2E86E886-2B22-4C33-A09B-E532C7D6247D}" type="slidenum">
              <a:rPr lang="en-IN" smtClean="0"/>
              <a:pPr/>
              <a:t>‹#›</a:t>
            </a:fld>
            <a:endParaRPr lang="en-IN" dirty="0"/>
          </a:p>
        </p:txBody>
      </p:sp>
      <p:sp>
        <p:nvSpPr>
          <p:cNvPr id="8" name="Slide Image Placeholder 7"/>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IN"/>
          </a:p>
        </p:txBody>
      </p:sp>
    </p:spTree>
    <p:extLst>
      <p:ext uri="{BB962C8B-B14F-4D97-AF65-F5344CB8AC3E}">
        <p14:creationId xmlns:p14="http://schemas.microsoft.com/office/powerpoint/2010/main" val="3365082270"/>
      </p:ext>
    </p:extLst>
  </p:cSld>
  <p:clrMap bg1="lt1" tx1="dk1" bg2="lt2" tx2="dk2" accent1="accent1" accent2="accent2" accent3="accent3" accent4="accent4" accent5="accent5" accent6="accent6" hlink="hlink" folHlink="folHlink"/>
  <p:hf hdr="0" ftr="0" dt="0"/>
  <p:notesStyle>
    <a:lvl1pPr marL="0" algn="l" defTabSz="914046" rtl="0" eaLnBrk="1" latinLnBrk="0" hangingPunct="1">
      <a:defRPr sz="1200" kern="1200">
        <a:solidFill>
          <a:schemeClr val="tx1"/>
        </a:solidFill>
        <a:latin typeface="+mn-lt"/>
        <a:ea typeface="+mn-ea"/>
        <a:cs typeface="+mn-cs"/>
      </a:defRPr>
    </a:lvl1pPr>
    <a:lvl2pPr marL="457024" algn="l" defTabSz="914046" rtl="0" eaLnBrk="1" latinLnBrk="0" hangingPunct="1">
      <a:defRPr sz="1200" kern="1200">
        <a:solidFill>
          <a:schemeClr val="tx1"/>
        </a:solidFill>
        <a:latin typeface="+mn-lt"/>
        <a:ea typeface="+mn-ea"/>
        <a:cs typeface="+mn-cs"/>
      </a:defRPr>
    </a:lvl2pPr>
    <a:lvl3pPr marL="914046" algn="l" defTabSz="914046" rtl="0" eaLnBrk="1" latinLnBrk="0" hangingPunct="1">
      <a:defRPr sz="1200" kern="1200">
        <a:solidFill>
          <a:schemeClr val="tx1"/>
        </a:solidFill>
        <a:latin typeface="+mn-lt"/>
        <a:ea typeface="+mn-ea"/>
        <a:cs typeface="+mn-cs"/>
      </a:defRPr>
    </a:lvl3pPr>
    <a:lvl4pPr marL="1371070" algn="l" defTabSz="914046" rtl="0" eaLnBrk="1" latinLnBrk="0" hangingPunct="1">
      <a:defRPr sz="1200" kern="1200">
        <a:solidFill>
          <a:schemeClr val="tx1"/>
        </a:solidFill>
        <a:latin typeface="+mn-lt"/>
        <a:ea typeface="+mn-ea"/>
        <a:cs typeface="+mn-cs"/>
      </a:defRPr>
    </a:lvl4pPr>
    <a:lvl5pPr marL="1828094" algn="l" defTabSz="914046" rtl="0" eaLnBrk="1" latinLnBrk="0" hangingPunct="1">
      <a:defRPr sz="1200" kern="1200">
        <a:solidFill>
          <a:schemeClr val="tx1"/>
        </a:solidFill>
        <a:latin typeface="+mn-lt"/>
        <a:ea typeface="+mn-ea"/>
        <a:cs typeface="+mn-cs"/>
      </a:defRPr>
    </a:lvl5pPr>
    <a:lvl6pPr marL="2285116" algn="l" defTabSz="914046" rtl="0" eaLnBrk="1" latinLnBrk="0" hangingPunct="1">
      <a:defRPr sz="1200" kern="1200">
        <a:solidFill>
          <a:schemeClr val="tx1"/>
        </a:solidFill>
        <a:latin typeface="+mn-lt"/>
        <a:ea typeface="+mn-ea"/>
        <a:cs typeface="+mn-cs"/>
      </a:defRPr>
    </a:lvl6pPr>
    <a:lvl7pPr marL="2742140" algn="l" defTabSz="914046" rtl="0" eaLnBrk="1" latinLnBrk="0" hangingPunct="1">
      <a:defRPr sz="1200" kern="1200">
        <a:solidFill>
          <a:schemeClr val="tx1"/>
        </a:solidFill>
        <a:latin typeface="+mn-lt"/>
        <a:ea typeface="+mn-ea"/>
        <a:cs typeface="+mn-cs"/>
      </a:defRPr>
    </a:lvl7pPr>
    <a:lvl8pPr marL="3199163" algn="l" defTabSz="914046" rtl="0" eaLnBrk="1" latinLnBrk="0" hangingPunct="1">
      <a:defRPr sz="1200" kern="1200">
        <a:solidFill>
          <a:schemeClr val="tx1"/>
        </a:solidFill>
        <a:latin typeface="+mn-lt"/>
        <a:ea typeface="+mn-ea"/>
        <a:cs typeface="+mn-cs"/>
      </a:defRPr>
    </a:lvl8pPr>
    <a:lvl9pPr marL="3656187" algn="l" defTabSz="9140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a:t>
            </a:fld>
            <a:endParaRPr lang="en-IN" dirty="0"/>
          </a:p>
        </p:txBody>
      </p:sp>
    </p:spTree>
    <p:extLst>
      <p:ext uri="{BB962C8B-B14F-4D97-AF65-F5344CB8AC3E}">
        <p14:creationId xmlns:p14="http://schemas.microsoft.com/office/powerpoint/2010/main" val="3307821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10</a:t>
            </a:fld>
            <a:endParaRPr lang="en-IN" dirty="0"/>
          </a:p>
        </p:txBody>
      </p:sp>
    </p:spTree>
    <p:extLst>
      <p:ext uri="{BB962C8B-B14F-4D97-AF65-F5344CB8AC3E}">
        <p14:creationId xmlns:p14="http://schemas.microsoft.com/office/powerpoint/2010/main" val="353445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11</a:t>
            </a:fld>
            <a:endParaRPr lang="en-IN" dirty="0"/>
          </a:p>
        </p:txBody>
      </p:sp>
    </p:spTree>
    <p:extLst>
      <p:ext uri="{BB962C8B-B14F-4D97-AF65-F5344CB8AC3E}">
        <p14:creationId xmlns:p14="http://schemas.microsoft.com/office/powerpoint/2010/main" val="262069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12</a:t>
            </a:fld>
            <a:endParaRPr lang="en-IN" dirty="0"/>
          </a:p>
        </p:txBody>
      </p:sp>
    </p:spTree>
    <p:extLst>
      <p:ext uri="{BB962C8B-B14F-4D97-AF65-F5344CB8AC3E}">
        <p14:creationId xmlns:p14="http://schemas.microsoft.com/office/powerpoint/2010/main" val="349118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13</a:t>
            </a:fld>
            <a:endParaRPr lang="en-IN" dirty="0"/>
          </a:p>
        </p:txBody>
      </p:sp>
    </p:spTree>
    <p:extLst>
      <p:ext uri="{BB962C8B-B14F-4D97-AF65-F5344CB8AC3E}">
        <p14:creationId xmlns:p14="http://schemas.microsoft.com/office/powerpoint/2010/main" val="346995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14</a:t>
            </a:fld>
            <a:endParaRPr lang="en-IN" dirty="0"/>
          </a:p>
        </p:txBody>
      </p:sp>
    </p:spTree>
    <p:extLst>
      <p:ext uri="{BB962C8B-B14F-4D97-AF65-F5344CB8AC3E}">
        <p14:creationId xmlns:p14="http://schemas.microsoft.com/office/powerpoint/2010/main" val="175713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IN" dirty="0"/>
          </a:p>
        </p:txBody>
      </p:sp>
      <p:sp>
        <p:nvSpPr>
          <p:cNvPr id="4" name="Slide Number Placeholder 3"/>
          <p:cNvSpPr>
            <a:spLocks noGrp="1"/>
          </p:cNvSpPr>
          <p:nvPr>
            <p:ph type="sldNum" sz="quarter" idx="5"/>
          </p:nvPr>
        </p:nvSpPr>
        <p:spPr/>
        <p:txBody>
          <a:bodyPr/>
          <a:lstStyle/>
          <a:p>
            <a:fld id="{2E86E886-2B22-4C33-A09B-E532C7D6247D}" type="slidenum">
              <a:rPr lang="en-IN" smtClean="0"/>
              <a:pPr/>
              <a:t>15</a:t>
            </a:fld>
            <a:endParaRPr lang="en-IN" dirty="0"/>
          </a:p>
        </p:txBody>
      </p:sp>
    </p:spTree>
    <p:extLst>
      <p:ext uri="{BB962C8B-B14F-4D97-AF65-F5344CB8AC3E}">
        <p14:creationId xmlns:p14="http://schemas.microsoft.com/office/powerpoint/2010/main" val="2744789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16</a:t>
            </a:fld>
            <a:endParaRPr lang="en-IN" dirty="0"/>
          </a:p>
        </p:txBody>
      </p:sp>
    </p:spTree>
    <p:extLst>
      <p:ext uri="{BB962C8B-B14F-4D97-AF65-F5344CB8AC3E}">
        <p14:creationId xmlns:p14="http://schemas.microsoft.com/office/powerpoint/2010/main" val="165853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17</a:t>
            </a:fld>
            <a:endParaRPr lang="en-IN" dirty="0"/>
          </a:p>
        </p:txBody>
      </p:sp>
    </p:spTree>
    <p:extLst>
      <p:ext uri="{BB962C8B-B14F-4D97-AF65-F5344CB8AC3E}">
        <p14:creationId xmlns:p14="http://schemas.microsoft.com/office/powerpoint/2010/main" val="850203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18</a:t>
            </a:fld>
            <a:endParaRPr lang="en-IN" dirty="0"/>
          </a:p>
        </p:txBody>
      </p:sp>
    </p:spTree>
    <p:extLst>
      <p:ext uri="{BB962C8B-B14F-4D97-AF65-F5344CB8AC3E}">
        <p14:creationId xmlns:p14="http://schemas.microsoft.com/office/powerpoint/2010/main" val="2378334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19</a:t>
            </a:fld>
            <a:endParaRPr lang="en-IN" dirty="0"/>
          </a:p>
        </p:txBody>
      </p:sp>
    </p:spTree>
    <p:extLst>
      <p:ext uri="{BB962C8B-B14F-4D97-AF65-F5344CB8AC3E}">
        <p14:creationId xmlns:p14="http://schemas.microsoft.com/office/powerpoint/2010/main" val="9072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2</a:t>
            </a:fld>
            <a:endParaRPr lang="en-IN" dirty="0"/>
          </a:p>
        </p:txBody>
      </p:sp>
    </p:spTree>
    <p:extLst>
      <p:ext uri="{BB962C8B-B14F-4D97-AF65-F5344CB8AC3E}">
        <p14:creationId xmlns:p14="http://schemas.microsoft.com/office/powerpoint/2010/main" val="4257896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20</a:t>
            </a:fld>
            <a:endParaRPr lang="en-IN" dirty="0"/>
          </a:p>
        </p:txBody>
      </p:sp>
    </p:spTree>
    <p:extLst>
      <p:ext uri="{BB962C8B-B14F-4D97-AF65-F5344CB8AC3E}">
        <p14:creationId xmlns:p14="http://schemas.microsoft.com/office/powerpoint/2010/main" val="285660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3</a:t>
            </a:fld>
            <a:endParaRPr lang="en-IN" dirty="0"/>
          </a:p>
        </p:txBody>
      </p:sp>
    </p:spTree>
    <p:extLst>
      <p:ext uri="{BB962C8B-B14F-4D97-AF65-F5344CB8AC3E}">
        <p14:creationId xmlns:p14="http://schemas.microsoft.com/office/powerpoint/2010/main" val="67420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4</a:t>
            </a:fld>
            <a:endParaRPr lang="en-IN" dirty="0"/>
          </a:p>
        </p:txBody>
      </p:sp>
    </p:spTree>
    <p:extLst>
      <p:ext uri="{BB962C8B-B14F-4D97-AF65-F5344CB8AC3E}">
        <p14:creationId xmlns:p14="http://schemas.microsoft.com/office/powerpoint/2010/main" val="269304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5</a:t>
            </a:fld>
            <a:endParaRPr lang="en-IN" dirty="0"/>
          </a:p>
        </p:txBody>
      </p:sp>
    </p:spTree>
    <p:extLst>
      <p:ext uri="{BB962C8B-B14F-4D97-AF65-F5344CB8AC3E}">
        <p14:creationId xmlns:p14="http://schemas.microsoft.com/office/powerpoint/2010/main" val="83726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6</a:t>
            </a:fld>
            <a:endParaRPr lang="en-IN" dirty="0"/>
          </a:p>
        </p:txBody>
      </p:sp>
    </p:spTree>
    <p:extLst>
      <p:ext uri="{BB962C8B-B14F-4D97-AF65-F5344CB8AC3E}">
        <p14:creationId xmlns:p14="http://schemas.microsoft.com/office/powerpoint/2010/main" val="396013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7</a:t>
            </a:fld>
            <a:endParaRPr lang="en-IN" dirty="0"/>
          </a:p>
        </p:txBody>
      </p:sp>
    </p:spTree>
    <p:extLst>
      <p:ext uri="{BB962C8B-B14F-4D97-AF65-F5344CB8AC3E}">
        <p14:creationId xmlns:p14="http://schemas.microsoft.com/office/powerpoint/2010/main" val="164343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8</a:t>
            </a:fld>
            <a:endParaRPr lang="en-IN" dirty="0"/>
          </a:p>
        </p:txBody>
      </p:sp>
    </p:spTree>
    <p:extLst>
      <p:ext uri="{BB962C8B-B14F-4D97-AF65-F5344CB8AC3E}">
        <p14:creationId xmlns:p14="http://schemas.microsoft.com/office/powerpoint/2010/main" val="405220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744538"/>
            <a:ext cx="2574925" cy="3722687"/>
          </a:xfrm>
          <a:prstGeom prst="rect">
            <a:avLst/>
          </a:prstGeom>
        </p:spPr>
      </p:sp>
      <p:sp>
        <p:nvSpPr>
          <p:cNvPr id="3" name="Notes Placeholder 2"/>
          <p:cNvSpPr>
            <a:spLocks noGrp="1"/>
          </p:cNvSpPr>
          <p:nvPr>
            <p:ph type="body" idx="1"/>
          </p:nvPr>
        </p:nvSpPr>
        <p:spPr>
          <a:xfrm>
            <a:off x="679768" y="4715907"/>
            <a:ext cx="5438140" cy="446770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9</a:t>
            </a:fld>
            <a:endParaRPr lang="en-IN" dirty="0"/>
          </a:p>
        </p:txBody>
      </p:sp>
    </p:spTree>
    <p:extLst>
      <p:ext uri="{BB962C8B-B14F-4D97-AF65-F5344CB8AC3E}">
        <p14:creationId xmlns:p14="http://schemas.microsoft.com/office/powerpoint/2010/main" val="94313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076297"/>
            <a:ext cx="5829300" cy="2122689"/>
          </a:xfrm>
        </p:spPr>
        <p:txBody>
          <a:bodyPr/>
          <a:lstStyle/>
          <a:p>
            <a:r>
              <a:rPr lang="en-US"/>
              <a:t>Click to edit Master title style</a:t>
            </a:r>
          </a:p>
        </p:txBody>
      </p:sp>
      <p:sp>
        <p:nvSpPr>
          <p:cNvPr id="3" name="Subtitle 2"/>
          <p:cNvSpPr>
            <a:spLocks noGrp="1"/>
          </p:cNvSpPr>
          <p:nvPr>
            <p:ph type="subTitle" idx="1"/>
          </p:nvPr>
        </p:nvSpPr>
        <p:spPr>
          <a:xfrm>
            <a:off x="1028701" y="5611602"/>
            <a:ext cx="4800600" cy="2530721"/>
          </a:xfrm>
        </p:spPr>
        <p:txBody>
          <a:bodyPr/>
          <a:lstStyle>
            <a:lvl1pPr marL="0" indent="0" algn="ctr">
              <a:buNone/>
              <a:defRPr>
                <a:solidFill>
                  <a:schemeClr val="tx1">
                    <a:tint val="75000"/>
                  </a:schemeClr>
                </a:solidFill>
              </a:defRPr>
            </a:lvl1pPr>
            <a:lvl2pPr marL="457024" indent="0" algn="ctr">
              <a:buNone/>
              <a:defRPr>
                <a:solidFill>
                  <a:schemeClr val="tx1">
                    <a:tint val="75000"/>
                  </a:schemeClr>
                </a:solidFill>
              </a:defRPr>
            </a:lvl2pPr>
            <a:lvl3pPr marL="914046" indent="0" algn="ctr">
              <a:buNone/>
              <a:defRPr>
                <a:solidFill>
                  <a:schemeClr val="tx1">
                    <a:tint val="75000"/>
                  </a:schemeClr>
                </a:solidFill>
              </a:defRPr>
            </a:lvl3pPr>
            <a:lvl4pPr marL="1371070" indent="0" algn="ctr">
              <a:buNone/>
              <a:defRPr>
                <a:solidFill>
                  <a:schemeClr val="tx1">
                    <a:tint val="75000"/>
                  </a:schemeClr>
                </a:solidFill>
              </a:defRPr>
            </a:lvl4pPr>
            <a:lvl5pPr marL="1828094" indent="0" algn="ctr">
              <a:buNone/>
              <a:defRPr>
                <a:solidFill>
                  <a:schemeClr val="tx1">
                    <a:tint val="75000"/>
                  </a:schemeClr>
                </a:solidFill>
              </a:defRPr>
            </a:lvl5pPr>
            <a:lvl6pPr marL="2285116" indent="0" algn="ctr">
              <a:buNone/>
              <a:defRPr>
                <a:solidFill>
                  <a:schemeClr val="tx1">
                    <a:tint val="75000"/>
                  </a:schemeClr>
                </a:solidFill>
              </a:defRPr>
            </a:lvl6pPr>
            <a:lvl7pPr marL="2742140" indent="0" algn="ctr">
              <a:buNone/>
              <a:defRPr>
                <a:solidFill>
                  <a:schemeClr val="tx1">
                    <a:tint val="75000"/>
                  </a:schemeClr>
                </a:solidFill>
              </a:defRPr>
            </a:lvl7pPr>
            <a:lvl8pPr marL="3199163" indent="0" algn="ctr">
              <a:buNone/>
              <a:defRPr>
                <a:solidFill>
                  <a:schemeClr val="tx1">
                    <a:tint val="75000"/>
                  </a:schemeClr>
                </a:solidFill>
              </a:defRPr>
            </a:lvl8pPr>
            <a:lvl9pPr marL="3656187"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80795B3-C603-41E7-B1BC-AA9D7465616C}" type="datetime1">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899813" y="9178454"/>
            <a:ext cx="1600200" cy="527233"/>
          </a:xfrm>
        </p:spPr>
        <p:txBody>
          <a:bodyPr/>
          <a:lstStyle>
            <a:lvl1pPr algn="l">
              <a:defRPr/>
            </a:lvl1pPr>
          </a:lstStyle>
          <a:p>
            <a:fld id="{902E9510-907A-4C66-949C-BD435FAF44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363BB-BC6A-4F4C-9A81-D85D17F4E24B}" type="datetime1">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529"/>
            <a:ext cx="1157288" cy="11264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8" y="529529"/>
            <a:ext cx="3357563" cy="112644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7CD7B2-ED20-4D3F-8C63-FC44C42D9807}" type="datetime1">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779" y="2741612"/>
            <a:ext cx="6172200" cy="1650471"/>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F660D0-A984-4E44-B258-083DC9427DAB}" type="datetime1">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6" y="6363483"/>
            <a:ext cx="5829300" cy="1966811"/>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541736" y="4197242"/>
            <a:ext cx="5829300" cy="2166241"/>
          </a:xfrm>
        </p:spPr>
        <p:txBody>
          <a:bodyPr anchor="b"/>
          <a:lstStyle>
            <a:lvl1pPr marL="0" indent="0">
              <a:buNone/>
              <a:defRPr sz="2000">
                <a:solidFill>
                  <a:schemeClr val="tx1">
                    <a:tint val="75000"/>
                  </a:schemeClr>
                </a:solidFill>
              </a:defRPr>
            </a:lvl1pPr>
            <a:lvl2pPr marL="457024" indent="0">
              <a:buNone/>
              <a:defRPr sz="1800">
                <a:solidFill>
                  <a:schemeClr val="tx1">
                    <a:tint val="75000"/>
                  </a:schemeClr>
                </a:solidFill>
              </a:defRPr>
            </a:lvl2pPr>
            <a:lvl3pPr marL="914046" indent="0">
              <a:buNone/>
              <a:defRPr sz="1600">
                <a:solidFill>
                  <a:schemeClr val="tx1">
                    <a:tint val="75000"/>
                  </a:schemeClr>
                </a:solidFill>
              </a:defRPr>
            </a:lvl3pPr>
            <a:lvl4pPr marL="1371070" indent="0">
              <a:buNone/>
              <a:defRPr sz="1400">
                <a:solidFill>
                  <a:schemeClr val="tx1">
                    <a:tint val="75000"/>
                  </a:schemeClr>
                </a:solidFill>
              </a:defRPr>
            </a:lvl4pPr>
            <a:lvl5pPr marL="1828094" indent="0">
              <a:buNone/>
              <a:defRPr sz="1400">
                <a:solidFill>
                  <a:schemeClr val="tx1">
                    <a:tint val="75000"/>
                  </a:schemeClr>
                </a:solidFill>
              </a:defRPr>
            </a:lvl5pPr>
            <a:lvl6pPr marL="2285116" indent="0">
              <a:buNone/>
              <a:defRPr sz="1400">
                <a:solidFill>
                  <a:schemeClr val="tx1">
                    <a:tint val="75000"/>
                  </a:schemeClr>
                </a:solidFill>
              </a:defRPr>
            </a:lvl6pPr>
            <a:lvl7pPr marL="2742140" indent="0">
              <a:buNone/>
              <a:defRPr sz="1400">
                <a:solidFill>
                  <a:schemeClr val="tx1">
                    <a:tint val="75000"/>
                  </a:schemeClr>
                </a:solidFill>
              </a:defRPr>
            </a:lvl7pPr>
            <a:lvl8pPr marL="3199163" indent="0">
              <a:buNone/>
              <a:defRPr sz="1400">
                <a:solidFill>
                  <a:schemeClr val="tx1">
                    <a:tint val="75000"/>
                  </a:schemeClr>
                </a:solidFill>
              </a:defRPr>
            </a:lvl8pPr>
            <a:lvl9pPr marL="3656187"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1CF5310-9E50-4C03-A769-506AB2B9D3BB}" type="datetime1">
              <a:rPr lang="en-US" smtClean="0"/>
              <a:pPr/>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57178" y="3080881"/>
            <a:ext cx="2257425" cy="87131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2" y="3080881"/>
            <a:ext cx="2257425" cy="87131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F545E42-9F41-4ADF-AD1D-87B4AF21612F}" type="datetime1">
              <a:rPr lang="en-US" smtClean="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6573"/>
            <a:ext cx="6172200" cy="165047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2216675"/>
            <a:ext cx="3030141" cy="923804"/>
          </a:xfrm>
        </p:spPr>
        <p:txBody>
          <a:bodyPr anchor="b"/>
          <a:lstStyle>
            <a:lvl1pPr marL="0" indent="0">
              <a:buNone/>
              <a:defRPr sz="2400" b="1"/>
            </a:lvl1pPr>
            <a:lvl2pPr marL="457024" indent="0">
              <a:buNone/>
              <a:defRPr sz="2000" b="1"/>
            </a:lvl2pPr>
            <a:lvl3pPr marL="914046" indent="0">
              <a:buNone/>
              <a:defRPr sz="1800" b="1"/>
            </a:lvl3pPr>
            <a:lvl4pPr marL="1371070" indent="0">
              <a:buNone/>
              <a:defRPr sz="1600" b="1"/>
            </a:lvl4pPr>
            <a:lvl5pPr marL="1828094" indent="0">
              <a:buNone/>
              <a:defRPr sz="1600" b="1"/>
            </a:lvl5pPr>
            <a:lvl6pPr marL="2285116" indent="0">
              <a:buNone/>
              <a:defRPr sz="1600" b="1"/>
            </a:lvl6pPr>
            <a:lvl7pPr marL="2742140" indent="0">
              <a:buNone/>
              <a:defRPr sz="1600" b="1"/>
            </a:lvl7pPr>
            <a:lvl8pPr marL="3199163" indent="0">
              <a:buNone/>
              <a:defRPr sz="1600" b="1"/>
            </a:lvl8pPr>
            <a:lvl9pPr marL="3656187"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3140480"/>
            <a:ext cx="3030141" cy="57055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2216675"/>
            <a:ext cx="3031331" cy="923804"/>
          </a:xfrm>
        </p:spPr>
        <p:txBody>
          <a:bodyPr anchor="b"/>
          <a:lstStyle>
            <a:lvl1pPr marL="0" indent="0">
              <a:buNone/>
              <a:defRPr sz="2400" b="1"/>
            </a:lvl1pPr>
            <a:lvl2pPr marL="457024" indent="0">
              <a:buNone/>
              <a:defRPr sz="2000" b="1"/>
            </a:lvl2pPr>
            <a:lvl3pPr marL="914046" indent="0">
              <a:buNone/>
              <a:defRPr sz="1800" b="1"/>
            </a:lvl3pPr>
            <a:lvl4pPr marL="1371070" indent="0">
              <a:buNone/>
              <a:defRPr sz="1600" b="1"/>
            </a:lvl4pPr>
            <a:lvl5pPr marL="1828094" indent="0">
              <a:buNone/>
              <a:defRPr sz="1600" b="1"/>
            </a:lvl5pPr>
            <a:lvl6pPr marL="2285116" indent="0">
              <a:buNone/>
              <a:defRPr sz="1600" b="1"/>
            </a:lvl6pPr>
            <a:lvl7pPr marL="2742140" indent="0">
              <a:buNone/>
              <a:defRPr sz="1600" b="1"/>
            </a:lvl7pPr>
            <a:lvl8pPr marL="3199163" indent="0">
              <a:buNone/>
              <a:defRPr sz="1600" b="1"/>
            </a:lvl8pPr>
            <a:lvl9pPr marL="365618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2" y="3140480"/>
            <a:ext cx="3031331" cy="57055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EC84A5-25F5-4A28-9B5A-FE44B029E76E}" type="datetime1">
              <a:rPr lang="en-US" smtClean="0"/>
              <a:pPr/>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667EFA-372D-4D74-BDA5-A59165711EFC}" type="datetime1">
              <a:rPr lang="en-US" smtClean="0"/>
              <a:pPr/>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2BDAB-AFCC-4980-9778-28657028C2C9}" type="datetime1">
              <a:rPr lang="en-US" smtClean="0"/>
              <a:pPr/>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94281"/>
            <a:ext cx="2256235" cy="167797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9" y="394280"/>
            <a:ext cx="3833813" cy="845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2072259"/>
            <a:ext cx="2256235" cy="6773808"/>
          </a:xfrm>
        </p:spPr>
        <p:txBody>
          <a:bodyPr/>
          <a:lstStyle>
            <a:lvl1pPr marL="0" indent="0">
              <a:buNone/>
              <a:defRPr sz="1400"/>
            </a:lvl1pPr>
            <a:lvl2pPr marL="457024" indent="0">
              <a:buNone/>
              <a:defRPr sz="1200"/>
            </a:lvl2pPr>
            <a:lvl3pPr marL="914046" indent="0">
              <a:buNone/>
              <a:defRPr sz="1000"/>
            </a:lvl3pPr>
            <a:lvl4pPr marL="1371070" indent="0">
              <a:buNone/>
              <a:defRPr sz="900"/>
            </a:lvl4pPr>
            <a:lvl5pPr marL="1828094" indent="0">
              <a:buNone/>
              <a:defRPr sz="900"/>
            </a:lvl5pPr>
            <a:lvl6pPr marL="2285116" indent="0">
              <a:buNone/>
              <a:defRPr sz="900"/>
            </a:lvl6pPr>
            <a:lvl7pPr marL="2742140" indent="0">
              <a:buNone/>
              <a:defRPr sz="900"/>
            </a:lvl7pPr>
            <a:lvl8pPr marL="3199163" indent="0">
              <a:buNone/>
              <a:defRPr sz="900"/>
            </a:lvl8pPr>
            <a:lvl9pPr marL="36561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1DB6C-7A76-4087-BA9E-77239D8FC91D}" type="datetime1">
              <a:rPr lang="en-US" smtClean="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1980"/>
            <a:ext cx="4114800" cy="81836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84837"/>
            <a:ext cx="4114800" cy="5941695"/>
          </a:xfrm>
        </p:spPr>
        <p:txBody>
          <a:bodyPr/>
          <a:lstStyle>
            <a:lvl1pPr marL="0" indent="0">
              <a:buNone/>
              <a:defRPr sz="3200"/>
            </a:lvl1pPr>
            <a:lvl2pPr marL="457024" indent="0">
              <a:buNone/>
              <a:defRPr sz="2800"/>
            </a:lvl2pPr>
            <a:lvl3pPr marL="914046" indent="0">
              <a:buNone/>
              <a:defRPr sz="2400"/>
            </a:lvl3pPr>
            <a:lvl4pPr marL="1371070" indent="0">
              <a:buNone/>
              <a:defRPr sz="2000"/>
            </a:lvl4pPr>
            <a:lvl5pPr marL="1828094" indent="0">
              <a:buNone/>
              <a:defRPr sz="2000"/>
            </a:lvl5pPr>
            <a:lvl6pPr marL="2285116" indent="0">
              <a:buNone/>
              <a:defRPr sz="2000"/>
            </a:lvl6pPr>
            <a:lvl7pPr marL="2742140" indent="0">
              <a:buNone/>
              <a:defRPr sz="2000"/>
            </a:lvl7pPr>
            <a:lvl8pPr marL="3199163" indent="0">
              <a:buNone/>
              <a:defRPr sz="2000"/>
            </a:lvl8pPr>
            <a:lvl9pPr marL="3656187" indent="0">
              <a:buNone/>
              <a:defRPr sz="2000"/>
            </a:lvl9pPr>
          </a:lstStyle>
          <a:p>
            <a:endParaRPr lang="en-US" dirty="0"/>
          </a:p>
        </p:txBody>
      </p:sp>
      <p:sp>
        <p:nvSpPr>
          <p:cNvPr id="4" name="Text Placeholder 3"/>
          <p:cNvSpPr>
            <a:spLocks noGrp="1"/>
          </p:cNvSpPr>
          <p:nvPr>
            <p:ph type="body" sz="half" idx="2"/>
          </p:nvPr>
        </p:nvSpPr>
        <p:spPr>
          <a:xfrm>
            <a:off x="1344216" y="7750339"/>
            <a:ext cx="4114800" cy="1162205"/>
          </a:xfrm>
        </p:spPr>
        <p:txBody>
          <a:bodyPr/>
          <a:lstStyle>
            <a:lvl1pPr marL="0" indent="0">
              <a:buNone/>
              <a:defRPr sz="1400"/>
            </a:lvl1pPr>
            <a:lvl2pPr marL="457024" indent="0">
              <a:buNone/>
              <a:defRPr sz="1200"/>
            </a:lvl2pPr>
            <a:lvl3pPr marL="914046" indent="0">
              <a:buNone/>
              <a:defRPr sz="1000"/>
            </a:lvl3pPr>
            <a:lvl4pPr marL="1371070" indent="0">
              <a:buNone/>
              <a:defRPr sz="900"/>
            </a:lvl4pPr>
            <a:lvl5pPr marL="1828094" indent="0">
              <a:buNone/>
              <a:defRPr sz="900"/>
            </a:lvl5pPr>
            <a:lvl6pPr marL="2285116" indent="0">
              <a:buNone/>
              <a:defRPr sz="900"/>
            </a:lvl6pPr>
            <a:lvl7pPr marL="2742140" indent="0">
              <a:buNone/>
              <a:defRPr sz="900"/>
            </a:lvl7pPr>
            <a:lvl8pPr marL="3199163" indent="0">
              <a:buNone/>
              <a:defRPr sz="900"/>
            </a:lvl8pPr>
            <a:lvl9pPr marL="36561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1694A-9EE8-49D4-AE54-D031EE590CFF}" type="datetime1">
              <a:rPr lang="en-US" smtClean="0"/>
              <a:pPr/>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396573"/>
            <a:ext cx="6172200" cy="1650471"/>
          </a:xfrm>
          <a:prstGeom prst="rect">
            <a:avLst/>
          </a:prstGeom>
        </p:spPr>
        <p:txBody>
          <a:bodyPr vert="horz" lIns="91405" tIns="45702" rIns="91405" bIns="45702" rtlCol="0" anchor="ctr">
            <a:normAutofit/>
          </a:bodyPr>
          <a:lstStyle/>
          <a:p>
            <a:r>
              <a:rPr lang="en-US" dirty="0"/>
              <a:t>Click to edit Master title style</a:t>
            </a:r>
          </a:p>
        </p:txBody>
      </p:sp>
      <p:sp>
        <p:nvSpPr>
          <p:cNvPr id="3" name="Text Placeholder 2"/>
          <p:cNvSpPr>
            <a:spLocks noGrp="1"/>
          </p:cNvSpPr>
          <p:nvPr>
            <p:ph type="body" idx="1"/>
          </p:nvPr>
        </p:nvSpPr>
        <p:spPr>
          <a:xfrm>
            <a:off x="342901" y="2310662"/>
            <a:ext cx="6172200" cy="6535406"/>
          </a:xfrm>
          <a:prstGeom prst="rect">
            <a:avLst/>
          </a:prstGeom>
        </p:spPr>
        <p:txBody>
          <a:bodyPr vert="horz" lIns="91405" tIns="45702" rIns="91405"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9178454"/>
            <a:ext cx="1600200" cy="527233"/>
          </a:xfrm>
          <a:prstGeom prst="rect">
            <a:avLst/>
          </a:prstGeom>
        </p:spPr>
        <p:txBody>
          <a:bodyPr vert="horz" lIns="91405" tIns="45702" rIns="91405" bIns="45702" rtlCol="0" anchor="ctr"/>
          <a:lstStyle>
            <a:lvl1pPr algn="l">
              <a:defRPr sz="1200">
                <a:solidFill>
                  <a:schemeClr val="tx1">
                    <a:tint val="75000"/>
                  </a:schemeClr>
                </a:solidFill>
              </a:defRPr>
            </a:lvl1pPr>
          </a:lstStyle>
          <a:p>
            <a:fld id="{BDF872D8-652A-4164-BF54-4C38CFF9B0FE}" type="datetime1">
              <a:rPr lang="en-US" smtClean="0"/>
              <a:pPr/>
              <a:t>3/3/2021</a:t>
            </a:fld>
            <a:endParaRPr lang="en-US" dirty="0"/>
          </a:p>
        </p:txBody>
      </p:sp>
      <p:sp>
        <p:nvSpPr>
          <p:cNvPr id="5" name="Footer Placeholder 4"/>
          <p:cNvSpPr>
            <a:spLocks noGrp="1"/>
          </p:cNvSpPr>
          <p:nvPr>
            <p:ph type="ftr" sz="quarter" idx="3"/>
          </p:nvPr>
        </p:nvSpPr>
        <p:spPr>
          <a:xfrm>
            <a:off x="2343151" y="9178454"/>
            <a:ext cx="2171700" cy="527233"/>
          </a:xfrm>
          <a:prstGeom prst="rect">
            <a:avLst/>
          </a:prstGeom>
        </p:spPr>
        <p:txBody>
          <a:bodyPr vert="horz" lIns="91405" tIns="45702" rIns="91405" bIns="45702"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1" y="9178454"/>
            <a:ext cx="1600200" cy="527233"/>
          </a:xfrm>
          <a:prstGeom prst="rect">
            <a:avLst/>
          </a:prstGeom>
        </p:spPr>
        <p:txBody>
          <a:bodyPr vert="horz" lIns="91405" tIns="45702" rIns="91405" bIns="45702" rtlCol="0" anchor="ctr"/>
          <a:lstStyle>
            <a:lvl1pPr algn="r">
              <a:defRPr sz="1200">
                <a:solidFill>
                  <a:schemeClr val="tx1">
                    <a:tint val="75000"/>
                  </a:schemeClr>
                </a:solidFill>
              </a:defRPr>
            </a:lvl1pPr>
          </a:lstStyle>
          <a:p>
            <a:fld id="{902E9510-907A-4C66-949C-BD435FAF4426}" type="slidenum">
              <a:rPr lang="en-US" smtClean="0"/>
              <a:pPr/>
              <a:t>‹#›</a:t>
            </a:fld>
            <a:endParaRPr lang="en-US" dirty="0"/>
          </a:p>
        </p:txBody>
      </p:sp>
      <p:sp>
        <p:nvSpPr>
          <p:cNvPr id="12" name="TextBox 11">
            <a:extLst>
              <a:ext uri="{FF2B5EF4-FFF2-40B4-BE49-F238E27FC236}">
                <a16:creationId xmlns:a16="http://schemas.microsoft.com/office/drawing/2014/main" id="{9A12211D-107F-48BD-B2E2-58A72066F6EA}"/>
              </a:ext>
            </a:extLst>
          </p:cNvPr>
          <p:cNvSpPr txBox="1"/>
          <p:nvPr userDrawn="1"/>
        </p:nvSpPr>
        <p:spPr>
          <a:xfrm>
            <a:off x="4800600" y="1334442"/>
            <a:ext cx="1981200" cy="338518"/>
          </a:xfrm>
          <a:prstGeom prst="rect">
            <a:avLst/>
          </a:prstGeom>
          <a:solidFill>
            <a:srgbClr val="2B6A6C"/>
          </a:solidFill>
        </p:spPr>
        <p:txBody>
          <a:bodyPr wrap="square" lIns="91405" tIns="45702" rIns="91405" bIns="45702" rtlCol="0">
            <a:spAutoFit/>
          </a:bodyPr>
          <a:lstStyle/>
          <a:p>
            <a:pPr algn="r"/>
            <a:r>
              <a:rPr lang="en-IN" sz="1600" b="1" dirty="0">
                <a:solidFill>
                  <a:schemeClr val="bg1"/>
                </a:solidFill>
              </a:rPr>
              <a:t>May 2018</a:t>
            </a:r>
          </a:p>
        </p:txBody>
      </p:sp>
      <p:sp>
        <p:nvSpPr>
          <p:cNvPr id="13" name="Rectangle 12">
            <a:extLst>
              <a:ext uri="{FF2B5EF4-FFF2-40B4-BE49-F238E27FC236}">
                <a16:creationId xmlns:a16="http://schemas.microsoft.com/office/drawing/2014/main" id="{0FD6005A-8F44-473C-A8B4-1876073E4BCC}"/>
              </a:ext>
            </a:extLst>
          </p:cNvPr>
          <p:cNvSpPr/>
          <p:nvPr userDrawn="1"/>
        </p:nvSpPr>
        <p:spPr>
          <a:xfrm>
            <a:off x="0" y="-76175"/>
            <a:ext cx="6858000" cy="2056740"/>
          </a:xfrm>
          <a:prstGeom prst="rect">
            <a:avLst/>
          </a:prstGeom>
          <a:solidFill>
            <a:srgbClr val="2B6A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endParaRPr lang="en-US" sz="4800" b="1" dirty="0"/>
          </a:p>
        </p:txBody>
      </p:sp>
      <p:sp>
        <p:nvSpPr>
          <p:cNvPr id="15" name="TextBox 14">
            <a:extLst>
              <a:ext uri="{FF2B5EF4-FFF2-40B4-BE49-F238E27FC236}">
                <a16:creationId xmlns:a16="http://schemas.microsoft.com/office/drawing/2014/main" id="{59EFE4E6-F195-42A2-8D1E-5802AA8AA332}"/>
              </a:ext>
            </a:extLst>
          </p:cNvPr>
          <p:cNvSpPr txBox="1"/>
          <p:nvPr userDrawn="1"/>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046" rtl="0" eaLnBrk="1" latinLnBrk="0" hangingPunct="1">
        <a:spcBef>
          <a:spcPct val="0"/>
        </a:spcBef>
        <a:buNone/>
        <a:defRPr sz="4400" kern="1200">
          <a:solidFill>
            <a:schemeClr val="tx1"/>
          </a:solidFill>
          <a:latin typeface="+mj-lt"/>
          <a:ea typeface="+mj-ea"/>
          <a:cs typeface="+mj-cs"/>
        </a:defRPr>
      </a:lvl1pPr>
    </p:titleStyle>
    <p:bodyStyle>
      <a:lvl1pPr marL="342767" indent="-342767" algn="l" defTabSz="9140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62" indent="-285639" algn="l" defTabSz="9140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59" indent="-228513" algn="l" defTabSz="9140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82"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05"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29"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53"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75"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99"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6" rtl="0" eaLnBrk="1" latinLnBrk="0" hangingPunct="1">
        <a:defRPr sz="1800" kern="1200">
          <a:solidFill>
            <a:schemeClr val="tx1"/>
          </a:solidFill>
          <a:latin typeface="+mn-lt"/>
          <a:ea typeface="+mn-ea"/>
          <a:cs typeface="+mn-cs"/>
        </a:defRPr>
      </a:lvl1pPr>
      <a:lvl2pPr marL="457024" algn="l" defTabSz="914046" rtl="0" eaLnBrk="1" latinLnBrk="0" hangingPunct="1">
        <a:defRPr sz="1800" kern="1200">
          <a:solidFill>
            <a:schemeClr val="tx1"/>
          </a:solidFill>
          <a:latin typeface="+mn-lt"/>
          <a:ea typeface="+mn-ea"/>
          <a:cs typeface="+mn-cs"/>
        </a:defRPr>
      </a:lvl2pPr>
      <a:lvl3pPr marL="914046" algn="l" defTabSz="914046" rtl="0" eaLnBrk="1" latinLnBrk="0" hangingPunct="1">
        <a:defRPr sz="1800" kern="1200">
          <a:solidFill>
            <a:schemeClr val="tx1"/>
          </a:solidFill>
          <a:latin typeface="+mn-lt"/>
          <a:ea typeface="+mn-ea"/>
          <a:cs typeface="+mn-cs"/>
        </a:defRPr>
      </a:lvl3pPr>
      <a:lvl4pPr marL="1371070" algn="l" defTabSz="914046" rtl="0" eaLnBrk="1" latinLnBrk="0" hangingPunct="1">
        <a:defRPr sz="1800" kern="1200">
          <a:solidFill>
            <a:schemeClr val="tx1"/>
          </a:solidFill>
          <a:latin typeface="+mn-lt"/>
          <a:ea typeface="+mn-ea"/>
          <a:cs typeface="+mn-cs"/>
        </a:defRPr>
      </a:lvl4pPr>
      <a:lvl5pPr marL="1828094" algn="l" defTabSz="914046" rtl="0" eaLnBrk="1" latinLnBrk="0" hangingPunct="1">
        <a:defRPr sz="1800" kern="1200">
          <a:solidFill>
            <a:schemeClr val="tx1"/>
          </a:solidFill>
          <a:latin typeface="+mn-lt"/>
          <a:ea typeface="+mn-ea"/>
          <a:cs typeface="+mn-cs"/>
        </a:defRPr>
      </a:lvl5pPr>
      <a:lvl6pPr marL="2285116" algn="l" defTabSz="914046" rtl="0" eaLnBrk="1" latinLnBrk="0" hangingPunct="1">
        <a:defRPr sz="1800" kern="1200">
          <a:solidFill>
            <a:schemeClr val="tx1"/>
          </a:solidFill>
          <a:latin typeface="+mn-lt"/>
          <a:ea typeface="+mn-ea"/>
          <a:cs typeface="+mn-cs"/>
        </a:defRPr>
      </a:lvl6pPr>
      <a:lvl7pPr marL="2742140" algn="l" defTabSz="914046" rtl="0" eaLnBrk="1" latinLnBrk="0" hangingPunct="1">
        <a:defRPr sz="1800" kern="1200">
          <a:solidFill>
            <a:schemeClr val="tx1"/>
          </a:solidFill>
          <a:latin typeface="+mn-lt"/>
          <a:ea typeface="+mn-ea"/>
          <a:cs typeface="+mn-cs"/>
        </a:defRPr>
      </a:lvl7pPr>
      <a:lvl8pPr marL="3199163" algn="l" defTabSz="914046" rtl="0" eaLnBrk="1" latinLnBrk="0" hangingPunct="1">
        <a:defRPr sz="1800" kern="1200">
          <a:solidFill>
            <a:schemeClr val="tx1"/>
          </a:solidFill>
          <a:latin typeface="+mn-lt"/>
          <a:ea typeface="+mn-ea"/>
          <a:cs typeface="+mn-cs"/>
        </a:defRPr>
      </a:lvl8pPr>
      <a:lvl9pPr marL="3656187" algn="l" defTabSz="9140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microsoft.com/office/2014/relationships/chartEx" Target="../charts/chartEx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14/relationships/chartEx" Target="../charts/chartEx1.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6A6C"/>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14" name="Title 13"/>
          <p:cNvSpPr>
            <a:spLocks noGrp="1"/>
          </p:cNvSpPr>
          <p:nvPr>
            <p:ph type="ctrTitle"/>
          </p:nvPr>
        </p:nvSpPr>
        <p:spPr>
          <a:xfrm>
            <a:off x="514350" y="3335091"/>
            <a:ext cx="5829300" cy="2530721"/>
          </a:xfrm>
        </p:spPr>
        <p:txBody>
          <a:bodyPr>
            <a:normAutofit/>
          </a:bodyPr>
          <a:lstStyle/>
          <a:p>
            <a:r>
              <a:rPr lang="en-IN" sz="2800" b="1" dirty="0">
                <a:solidFill>
                  <a:srgbClr val="FFC000"/>
                </a:solidFill>
              </a:rPr>
              <a:t>Business Confidence Survey</a:t>
            </a:r>
          </a:p>
        </p:txBody>
      </p:sp>
      <p:pic>
        <p:nvPicPr>
          <p:cNvPr id="18" name="Picture 17" descr="new_ficci_logo"/>
          <p:cNvPicPr/>
          <p:nvPr/>
        </p:nvPicPr>
        <p:blipFill>
          <a:blip r:embed="rId3" cstate="print"/>
          <a:srcRect/>
          <a:stretch>
            <a:fillRect/>
          </a:stretch>
        </p:blipFill>
        <p:spPr bwMode="auto">
          <a:xfrm>
            <a:off x="2705100" y="2703512"/>
            <a:ext cx="1447800" cy="1333500"/>
          </a:xfrm>
          <a:prstGeom prst="rect">
            <a:avLst/>
          </a:prstGeom>
          <a:noFill/>
          <a:ln w="9525">
            <a:noFill/>
            <a:miter lim="800000"/>
            <a:headEnd/>
            <a:tailEnd/>
          </a:ln>
        </p:spPr>
      </p:pic>
      <p:sp>
        <p:nvSpPr>
          <p:cNvPr id="3" name="Rectangle 2"/>
          <p:cNvSpPr/>
          <p:nvPr/>
        </p:nvSpPr>
        <p:spPr>
          <a:xfrm>
            <a:off x="123134" y="8837612"/>
            <a:ext cx="958340" cy="989013"/>
          </a:xfrm>
          <a:prstGeom prst="rect">
            <a:avLst/>
          </a:prstGeom>
          <a:solidFill>
            <a:srgbClr val="2B6A6C"/>
          </a:solidFill>
          <a:ln>
            <a:solidFill>
              <a:srgbClr val="2B6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848FB8CF-694F-4CBF-911E-505EA7E93DF5}"/>
              </a:ext>
            </a:extLst>
          </p:cNvPr>
          <p:cNvSpPr/>
          <p:nvPr/>
        </p:nvSpPr>
        <p:spPr>
          <a:xfrm>
            <a:off x="0" y="227012"/>
            <a:ext cx="6858000" cy="1527879"/>
          </a:xfrm>
          <a:prstGeom prst="rect">
            <a:avLst/>
          </a:prstGeom>
          <a:solidFill>
            <a:srgbClr val="2B6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450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92040" y="198342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0" y="1983422"/>
            <a:ext cx="4892040" cy="43802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Constraining Factors</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0" name="TextBox 19"/>
          <p:cNvSpPr txBox="1"/>
          <p:nvPr/>
        </p:nvSpPr>
        <p:spPr>
          <a:xfrm>
            <a:off x="4988391" y="2817812"/>
            <a:ext cx="1605617" cy="6924936"/>
          </a:xfrm>
          <a:prstGeom prst="rect">
            <a:avLst/>
          </a:prstGeom>
          <a:noFill/>
        </p:spPr>
        <p:txBody>
          <a:bodyPr wrap="square" lIns="91405" tIns="45702" rIns="91405" bIns="45702" rtlCol="0">
            <a:spAutoFit/>
          </a:bodyPr>
          <a:lstStyle/>
          <a:p>
            <a:pPr algn="ctr"/>
            <a:endParaRPr lang="en-US" sz="1200" b="1" dirty="0">
              <a:solidFill>
                <a:srgbClr val="2B6A6C"/>
              </a:solidFill>
            </a:endParaRPr>
          </a:p>
          <a:p>
            <a:pPr algn="ctr"/>
            <a:r>
              <a:rPr lang="en-US" sz="1200" b="1" dirty="0">
                <a:solidFill>
                  <a:srgbClr val="2B6A6C"/>
                </a:solidFill>
              </a:rPr>
              <a:t>….56% respondents cite weak demand as a constraining factor, lowest in nine quarters…. </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r>
              <a:rPr lang="en-US" sz="1200" b="1" dirty="0">
                <a:solidFill>
                  <a:srgbClr val="2B6A6C"/>
                </a:solidFill>
              </a:rPr>
              <a:t>….capacity utilization rate of over 75% reported by 38% respondents…</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p:txBody>
      </p:sp>
      <p:sp>
        <p:nvSpPr>
          <p:cNvPr id="18" name="TextBox 17"/>
          <p:cNvSpPr txBox="1"/>
          <p:nvPr/>
        </p:nvSpPr>
        <p:spPr>
          <a:xfrm>
            <a:off x="131108" y="2463161"/>
            <a:ext cx="4678678" cy="430851"/>
          </a:xfrm>
          <a:prstGeom prst="rect">
            <a:avLst/>
          </a:prstGeom>
          <a:solidFill>
            <a:srgbClr val="FFC000"/>
          </a:solidFill>
        </p:spPr>
        <p:txBody>
          <a:bodyPr wrap="square" lIns="91405" tIns="45702" rIns="91405" bIns="45702" rtlCol="0">
            <a:spAutoFit/>
          </a:bodyPr>
          <a:lstStyle/>
          <a:p>
            <a:pPr algn="ctr"/>
            <a:r>
              <a:rPr lang="en-US" sz="1100" b="1" i="1" dirty="0"/>
              <a:t>Even though demand conditions have improved, weak demand still remains a major constraining factor for  over half of the surveyed respondents</a:t>
            </a:r>
            <a:endParaRPr lang="en-IN" sz="1100" dirty="0"/>
          </a:p>
        </p:txBody>
      </p:sp>
      <p:sp>
        <p:nvSpPr>
          <p:cNvPr id="7" name="Rectangle 6"/>
          <p:cNvSpPr/>
          <p:nvPr/>
        </p:nvSpPr>
        <p:spPr>
          <a:xfrm>
            <a:off x="143446" y="2970212"/>
            <a:ext cx="4678678" cy="1223412"/>
          </a:xfrm>
          <a:prstGeom prst="rect">
            <a:avLst/>
          </a:prstGeom>
        </p:spPr>
        <p:txBody>
          <a:bodyPr wrap="square">
            <a:spAutoFit/>
          </a:bodyPr>
          <a:lstStyle/>
          <a:p>
            <a:pPr algn="just">
              <a:spcAft>
                <a:spcPts val="0"/>
              </a:spcAft>
            </a:pPr>
            <a:r>
              <a:rPr lang="en-US" sz="1050" dirty="0">
                <a:latin typeface="+mj-lt"/>
                <a:ea typeface="Times New Roman" panose="02020603050405020304" pitchFamily="18" charset="0"/>
                <a:cs typeface="Times New Roman" panose="02020603050405020304" pitchFamily="18" charset="0"/>
              </a:rPr>
              <a:t>Even though demand conditions have been improving according to the results of our latest survey, yet over half of the </a:t>
            </a:r>
            <a:r>
              <a:rPr lang="en-US" sz="1050" dirty="0">
                <a:ea typeface="Times New Roman" panose="02020603050405020304" pitchFamily="18" charset="0"/>
                <a:cs typeface="Times New Roman" panose="02020603050405020304" pitchFamily="18" charset="0"/>
              </a:rPr>
              <a:t>participating companies continued to report subdued </a:t>
            </a:r>
            <a:r>
              <a:rPr lang="en-US" sz="1050" dirty="0">
                <a:latin typeface="+mj-lt"/>
                <a:ea typeface="Times New Roman" panose="02020603050405020304" pitchFamily="18" charset="0"/>
                <a:cs typeface="Times New Roman" panose="02020603050405020304" pitchFamily="18" charset="0"/>
              </a:rPr>
              <a:t>domestic demand situation as a major constraint. Around 56% of participating companies cited weak demand as a bothersome factor for their business in the latest round. Even though this is the lowest in about nine quarters, nonetheless the proportion of participating companies affected by it remains significant. </a:t>
            </a:r>
            <a:endParaRPr lang="en-IN" sz="1050" dirty="0">
              <a:effectLst/>
              <a:latin typeface="+mj-lt"/>
              <a:ea typeface="Times New Roman" panose="02020603050405020304" pitchFamily="18" charset="0"/>
              <a:cs typeface="Times New Roman" panose="02020603050405020304" pitchFamily="18" charset="0"/>
            </a:endParaRPr>
          </a:p>
        </p:txBody>
      </p:sp>
      <p:sp>
        <p:nvSpPr>
          <p:cNvPr id="8" name="Rectangle 7"/>
          <p:cNvSpPr/>
          <p:nvPr/>
        </p:nvSpPr>
        <p:spPr>
          <a:xfrm>
            <a:off x="3444138" y="4126368"/>
            <a:ext cx="1356462" cy="215444"/>
          </a:xfrm>
          <a:prstGeom prst="rect">
            <a:avLst/>
          </a:prstGeom>
        </p:spPr>
        <p:txBody>
          <a:bodyPr wrap="none">
            <a:spAutoFit/>
          </a:bodyPr>
          <a:lstStyle/>
          <a:p>
            <a:pPr>
              <a:spcAft>
                <a:spcPts val="0"/>
              </a:spcAft>
            </a:pPr>
            <a:r>
              <a:rPr lang="en-IN" sz="800" i="1" dirty="0">
                <a:latin typeface="Calibri" panose="020F0502020204030204" pitchFamily="34" charset="0"/>
                <a:ea typeface="Times New Roman" panose="02020603050405020304" pitchFamily="18" charset="0"/>
                <a:cs typeface="Times New Roman" panose="02020603050405020304" pitchFamily="18" charset="0"/>
              </a:rPr>
              <a:t> (Proportion of respondents)</a:t>
            </a:r>
            <a:endParaRPr lang="en-IN" sz="800" i="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87769" y="5942012"/>
            <a:ext cx="4712831" cy="1061829"/>
          </a:xfrm>
          <a:prstGeom prst="rect">
            <a:avLst/>
          </a:prstGeom>
        </p:spPr>
        <p:txBody>
          <a:bodyPr wrap="square">
            <a:spAutoFit/>
          </a:bodyPr>
          <a:lstStyle/>
          <a:p>
            <a:pPr algn="just"/>
            <a:r>
              <a:rPr lang="en-US" sz="1050" dirty="0">
                <a:latin typeface="+mj-lt"/>
                <a:cs typeface="Shruti" panose="020B0502040204020203" pitchFamily="34" charset="0"/>
              </a:rPr>
              <a:t>Better demand conditions have also resulted in some further improvement in capacity utilization amongst members of India Inc. About 38</a:t>
            </a:r>
            <a:r>
              <a:rPr lang="en-US" sz="1050" dirty="0"/>
              <a:t>% respondents, indicated a capacity utilization rate of over 75% in the present round vis-à-vis 27% stating likewise in the previous round. Moreover, the proportion of respondents citing capacity utilization rate of under 50% was down to 23% in the current round vis-à-vis 32% in the last survey, indicating a gradually stabilizing return to recovery.</a:t>
            </a:r>
            <a:endParaRPr lang="en-IN" sz="1050" dirty="0">
              <a:latin typeface="+mj-lt"/>
              <a:ea typeface="Times New Roman" panose="02020603050405020304" pitchFamily="18" charset="0"/>
              <a:cs typeface="Shruti" panose="020B0502040204020203" pitchFamily="34" charset="0"/>
            </a:endParaRPr>
          </a:p>
        </p:txBody>
      </p:sp>
      <p:sp>
        <p:nvSpPr>
          <p:cNvPr id="16" name="Rectangle 15"/>
          <p:cNvSpPr/>
          <p:nvPr/>
        </p:nvSpPr>
        <p:spPr>
          <a:xfrm>
            <a:off x="184660" y="9142412"/>
            <a:ext cx="729740" cy="760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6" name="Picture 25" descr="new_ficci_logo"/>
          <p:cNvPicPr/>
          <p:nvPr/>
        </p:nvPicPr>
        <p:blipFill>
          <a:blip r:embed="rId3" cstate="print"/>
          <a:srcRect/>
          <a:stretch>
            <a:fillRect/>
          </a:stretch>
        </p:blipFill>
        <p:spPr bwMode="auto">
          <a:xfrm>
            <a:off x="78220" y="9274968"/>
            <a:ext cx="609600" cy="495300"/>
          </a:xfrm>
          <a:prstGeom prst="rect">
            <a:avLst/>
          </a:prstGeom>
          <a:noFill/>
          <a:ln w="9525">
            <a:noFill/>
            <a:miter lim="800000"/>
            <a:headEnd/>
            <a:tailEnd/>
          </a:ln>
        </p:spPr>
      </p:pic>
      <p:sp>
        <p:nvSpPr>
          <p:cNvPr id="23" name="Rectangle 22">
            <a:extLst>
              <a:ext uri="{FF2B5EF4-FFF2-40B4-BE49-F238E27FC236}">
                <a16:creationId xmlns:a16="http://schemas.microsoft.com/office/drawing/2014/main" id="{9B49D93B-8217-4512-BD66-6C1A27104DB1}"/>
              </a:ext>
            </a:extLst>
          </p:cNvPr>
          <p:cNvSpPr/>
          <p:nvPr/>
        </p:nvSpPr>
        <p:spPr>
          <a:xfrm>
            <a:off x="1977840" y="7019016"/>
            <a:ext cx="1249060" cy="246221"/>
          </a:xfrm>
          <a:prstGeom prst="rect">
            <a:avLst/>
          </a:prstGeom>
        </p:spPr>
        <p:txBody>
          <a:bodyPr wrap="none">
            <a:spAutoFit/>
          </a:bodyPr>
          <a:lstStyle/>
          <a:p>
            <a:pPr>
              <a:spcAft>
                <a:spcPts val="0"/>
              </a:spcAft>
            </a:pPr>
            <a:r>
              <a:rPr lang="en-IN" sz="800" i="1" dirty="0">
                <a:latin typeface="Calibri" panose="020F0502020204030204" pitchFamily="34" charset="0"/>
                <a:ea typeface="Times New Roman" panose="02020603050405020304" pitchFamily="18" charset="0"/>
                <a:cs typeface="Times New Roman" panose="02020603050405020304" pitchFamily="18" charset="0"/>
              </a:rPr>
              <a:t> </a:t>
            </a:r>
            <a:r>
              <a:rPr lang="en-IN" sz="1000" b="1" dirty="0">
                <a:latin typeface="Calibri" panose="020F0502020204030204" pitchFamily="34" charset="0"/>
                <a:ea typeface="Times New Roman" panose="02020603050405020304" pitchFamily="18" charset="0"/>
                <a:cs typeface="Times New Roman" panose="02020603050405020304" pitchFamily="18" charset="0"/>
              </a:rPr>
              <a:t>Capacity Utilization</a:t>
            </a:r>
            <a:endParaRPr lang="en-IN" sz="800" b="1" dirty="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C73886E-02BF-4545-9B5C-635E68D2B176}"/>
              </a:ext>
            </a:extLst>
          </p:cNvPr>
          <p:cNvSpPr/>
          <p:nvPr/>
        </p:nvSpPr>
        <p:spPr>
          <a:xfrm>
            <a:off x="3453324" y="7018644"/>
            <a:ext cx="1356462" cy="215444"/>
          </a:xfrm>
          <a:prstGeom prst="rect">
            <a:avLst/>
          </a:prstGeom>
        </p:spPr>
        <p:txBody>
          <a:bodyPr wrap="none">
            <a:spAutoFit/>
          </a:bodyPr>
          <a:lstStyle/>
          <a:p>
            <a:pPr>
              <a:spcAft>
                <a:spcPts val="0"/>
              </a:spcAft>
            </a:pPr>
            <a:r>
              <a:rPr lang="en-IN" sz="800" i="1" dirty="0">
                <a:latin typeface="Calibri" panose="020F0502020204030204" pitchFamily="34" charset="0"/>
                <a:ea typeface="Times New Roman" panose="02020603050405020304" pitchFamily="18" charset="0"/>
                <a:cs typeface="Times New Roman" panose="02020603050405020304" pitchFamily="18" charset="0"/>
              </a:rPr>
              <a:t> (Proportion of respondents)</a:t>
            </a:r>
            <a:endParaRPr lang="en-IN" sz="800" i="1" dirty="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68B48679-BAD4-4073-AB6A-E8838CF4ECD7}"/>
              </a:ext>
            </a:extLst>
          </p:cNvPr>
          <p:cNvSpPr/>
          <p:nvPr/>
        </p:nvSpPr>
        <p:spPr>
          <a:xfrm>
            <a:off x="962030" y="7287134"/>
            <a:ext cx="1010213" cy="246221"/>
          </a:xfrm>
          <a:prstGeom prst="rect">
            <a:avLst/>
          </a:prstGeom>
        </p:spPr>
        <p:txBody>
          <a:bodyPr wrap="none">
            <a:spAutoFit/>
          </a:bodyPr>
          <a:lstStyle/>
          <a:p>
            <a:pPr>
              <a:spcAft>
                <a:spcPts val="0"/>
              </a:spcAft>
            </a:pPr>
            <a:r>
              <a:rPr lang="en-IN" sz="1000" b="1" dirty="0">
                <a:latin typeface="Calibri" panose="020F0502020204030204" pitchFamily="34" charset="0"/>
                <a:ea typeface="Times New Roman" panose="02020603050405020304" pitchFamily="18" charset="0"/>
                <a:cs typeface="Times New Roman" panose="02020603050405020304" pitchFamily="18" charset="0"/>
              </a:rPr>
              <a:t> Present Survey</a:t>
            </a:r>
            <a:endParaRPr lang="en-IN" sz="1000" b="1"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8A98481C-2C70-4484-92C5-38CF659B2562}"/>
              </a:ext>
            </a:extLst>
          </p:cNvPr>
          <p:cNvSpPr/>
          <p:nvPr/>
        </p:nvSpPr>
        <p:spPr>
          <a:xfrm>
            <a:off x="3505287" y="7316076"/>
            <a:ext cx="816249" cy="246221"/>
          </a:xfrm>
          <a:prstGeom prst="rect">
            <a:avLst/>
          </a:prstGeom>
        </p:spPr>
        <p:txBody>
          <a:bodyPr wrap="none">
            <a:spAutoFit/>
          </a:bodyPr>
          <a:lstStyle/>
          <a:p>
            <a:pPr>
              <a:spcAft>
                <a:spcPts val="0"/>
              </a:spcAft>
            </a:pPr>
            <a:r>
              <a:rPr lang="en-IN" sz="1000" b="1" dirty="0">
                <a:latin typeface="Calibri" panose="020F0502020204030204" pitchFamily="34" charset="0"/>
                <a:ea typeface="Times New Roman" panose="02020603050405020304" pitchFamily="18" charset="0"/>
                <a:cs typeface="Times New Roman" panose="02020603050405020304" pitchFamily="18" charset="0"/>
              </a:rPr>
              <a:t> Last Survey</a:t>
            </a:r>
            <a:endParaRPr lang="en-IN" sz="900" b="1" dirty="0">
              <a:effectLst/>
              <a:latin typeface="Times New Roman" panose="02020603050405020304" pitchFamily="18" charset="0"/>
              <a:ea typeface="Times New Roman" panose="02020603050405020304" pitchFamily="18" charset="0"/>
            </a:endParaRPr>
          </a:p>
        </p:txBody>
      </p:sp>
      <p:graphicFrame>
        <p:nvGraphicFramePr>
          <p:cNvPr id="21" name="Chart 20">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2240867249"/>
              </p:ext>
            </p:extLst>
          </p:nvPr>
        </p:nvGraphicFramePr>
        <p:xfrm>
          <a:off x="370227" y="4129642"/>
          <a:ext cx="4200439" cy="1790473"/>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Straight Arrow Connector 24">
            <a:extLst>
              <a:ext uri="{FF2B5EF4-FFF2-40B4-BE49-F238E27FC236}">
                <a16:creationId xmlns:a16="http://schemas.microsoft.com/office/drawing/2014/main" id="{60A54482-DC2F-41A0-A436-476874ADC6C9}"/>
              </a:ext>
            </a:extLst>
          </p:cNvPr>
          <p:cNvCxnSpPr>
            <a:cxnSpLocks/>
          </p:cNvCxnSpPr>
          <p:nvPr/>
        </p:nvCxnSpPr>
        <p:spPr>
          <a:xfrm>
            <a:off x="3502657" y="4491521"/>
            <a:ext cx="383543" cy="96044"/>
          </a:xfrm>
          <a:prstGeom prst="straightConnector1">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cx2="http://schemas.microsoft.com/office/drawing/2015/10/21/chartex">
        <mc:Choice Requires="cx2">
          <p:graphicFrame>
            <p:nvGraphicFramePr>
              <p:cNvPr id="32" name="Chart 31">
                <a:extLst>
                  <a:ext uri="{FF2B5EF4-FFF2-40B4-BE49-F238E27FC236}">
                    <a16:creationId xmlns:a16="http://schemas.microsoft.com/office/drawing/2014/main" id="{00000000-0008-0000-0800-000004000000}"/>
                  </a:ext>
                </a:extLst>
              </p:cNvPr>
              <p:cNvGraphicFramePr/>
              <p:nvPr>
                <p:extLst>
                  <p:ext uri="{D42A27DB-BD31-4B8C-83A1-F6EECF244321}">
                    <p14:modId xmlns:p14="http://schemas.microsoft.com/office/powerpoint/2010/main" val="2780327013"/>
                  </p:ext>
                </p:extLst>
              </p:nvPr>
            </p:nvGraphicFramePr>
            <p:xfrm>
              <a:off x="2438400" y="7494807"/>
              <a:ext cx="2438400" cy="1788332"/>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32" name="Chart 31">
                <a:extLst>
                  <a:ext uri="{FF2B5EF4-FFF2-40B4-BE49-F238E27FC236}">
                    <a16:creationId xmlns:a16="http://schemas.microsoft.com/office/drawing/2014/main" id="{00000000-0008-0000-0800-000004000000}"/>
                  </a:ext>
                </a:extLst>
              </p:cNvPr>
              <p:cNvPicPr>
                <a:picLocks noGrp="1" noRot="1" noChangeAspect="1" noMove="1" noResize="1" noEditPoints="1" noAdjustHandles="1" noChangeArrowheads="1" noChangeShapeType="1"/>
              </p:cNvPicPr>
              <p:nvPr/>
            </p:nvPicPr>
            <p:blipFill>
              <a:blip r:embed="rId6"/>
              <a:stretch>
                <a:fillRect/>
              </a:stretch>
            </p:blipFill>
            <p:spPr>
              <a:xfrm>
                <a:off x="2438400" y="7494807"/>
                <a:ext cx="2438400" cy="1788332"/>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33" name="Chart 32">
                <a:extLst>
                  <a:ext uri="{FF2B5EF4-FFF2-40B4-BE49-F238E27FC236}">
                    <a16:creationId xmlns:a16="http://schemas.microsoft.com/office/drawing/2014/main" id="{00000000-0008-0000-0800-000003000000}"/>
                  </a:ext>
                </a:extLst>
              </p:cNvPr>
              <p:cNvGraphicFramePr/>
              <p:nvPr>
                <p:extLst>
                  <p:ext uri="{D42A27DB-BD31-4B8C-83A1-F6EECF244321}">
                    <p14:modId xmlns:p14="http://schemas.microsoft.com/office/powerpoint/2010/main" val="3295433082"/>
                  </p:ext>
                </p:extLst>
              </p:nvPr>
            </p:nvGraphicFramePr>
            <p:xfrm>
              <a:off x="0" y="7446781"/>
              <a:ext cx="2438400" cy="1788332"/>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33" name="Chart 32">
                <a:extLst>
                  <a:ext uri="{FF2B5EF4-FFF2-40B4-BE49-F238E27FC236}">
                    <a16:creationId xmlns:a16="http://schemas.microsoft.com/office/drawing/2014/main" id="{00000000-0008-0000-0800-000003000000}"/>
                  </a:ext>
                </a:extLst>
              </p:cNvPr>
              <p:cNvPicPr>
                <a:picLocks noGrp="1" noRot="1" noChangeAspect="1" noMove="1" noResize="1" noEditPoints="1" noAdjustHandles="1" noChangeArrowheads="1" noChangeShapeType="1"/>
              </p:cNvPicPr>
              <p:nvPr/>
            </p:nvPicPr>
            <p:blipFill>
              <a:blip r:embed="rId8"/>
              <a:stretch>
                <a:fillRect/>
              </a:stretch>
            </p:blipFill>
            <p:spPr>
              <a:xfrm>
                <a:off x="0" y="7446781"/>
                <a:ext cx="2438400" cy="1788332"/>
              </a:xfrm>
              <a:prstGeom prst="rect">
                <a:avLst/>
              </a:prstGeom>
            </p:spPr>
          </p:pic>
        </mc:Fallback>
      </mc:AlternateContent>
    </p:spTree>
    <p:extLst>
      <p:ext uri="{BB962C8B-B14F-4D97-AF65-F5344CB8AC3E}">
        <p14:creationId xmlns:p14="http://schemas.microsoft.com/office/powerpoint/2010/main" val="284663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1" y="198342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1957329" y="1983421"/>
            <a:ext cx="4904566" cy="435763"/>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Constraining Factors</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4" name="Rectangle 1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14"/>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6" name="Picture 15" descr="new_ficci_logo"/>
          <p:cNvPicPr/>
          <p:nvPr/>
        </p:nvPicPr>
        <p:blipFill>
          <a:blip r:embed="rId3" cstate="print"/>
          <a:srcRect/>
          <a:stretch>
            <a:fillRect/>
          </a:stretch>
        </p:blipFill>
        <p:spPr bwMode="auto">
          <a:xfrm>
            <a:off x="6166689" y="9218612"/>
            <a:ext cx="609600" cy="495300"/>
          </a:xfrm>
          <a:prstGeom prst="rect">
            <a:avLst/>
          </a:prstGeom>
          <a:noFill/>
          <a:ln w="9525">
            <a:noFill/>
            <a:miter lim="800000"/>
            <a:headEnd/>
            <a:tailEnd/>
          </a:ln>
        </p:spPr>
      </p:pic>
      <p:sp>
        <p:nvSpPr>
          <p:cNvPr id="13" name="Rectangle 12"/>
          <p:cNvSpPr/>
          <p:nvPr/>
        </p:nvSpPr>
        <p:spPr>
          <a:xfrm>
            <a:off x="1992841" y="2506767"/>
            <a:ext cx="4850275" cy="738664"/>
          </a:xfrm>
          <a:prstGeom prst="rect">
            <a:avLst/>
          </a:prstGeom>
        </p:spPr>
        <p:txBody>
          <a:bodyPr wrap="square">
            <a:spAutoFit/>
          </a:bodyPr>
          <a:lstStyle/>
          <a:p>
            <a:pPr algn="just"/>
            <a:r>
              <a:rPr lang="en-IN" sz="1050" dirty="0">
                <a:latin typeface="+mj-lt"/>
              </a:rPr>
              <a:t>An improvement </a:t>
            </a:r>
            <a:r>
              <a:rPr lang="en-US" sz="1050" dirty="0">
                <a:latin typeface="+mj-lt"/>
              </a:rPr>
              <a:t>was also </a:t>
            </a:r>
            <a:r>
              <a:rPr lang="en-US" sz="1050" dirty="0">
                <a:ea typeface="Times New Roman" panose="02020603050405020304" pitchFamily="18" charset="0"/>
                <a:cs typeface="Times New Roman" panose="02020603050405020304" pitchFamily="18" charset="0"/>
              </a:rPr>
              <a:t>noticed in the proportion of respondents anticipating better order books over next six months </a:t>
            </a:r>
            <a:r>
              <a:rPr lang="en-IN" sz="1050" dirty="0"/>
              <a:t>in the current survey</a:t>
            </a:r>
            <a:r>
              <a:rPr lang="en-US" sz="1050" dirty="0">
                <a:ea typeface="Times New Roman" panose="02020603050405020304" pitchFamily="18" charset="0"/>
                <a:cs typeface="Times New Roman" panose="02020603050405020304" pitchFamily="18" charset="0"/>
              </a:rPr>
              <a:t>. About 68% companies expected an improvement in their order book position in coming six months vis-à-vis 63% who stated likewise in the previous round.</a:t>
            </a:r>
            <a:r>
              <a:rPr lang="en-IN" sz="1050" dirty="0">
                <a:latin typeface="+mj-lt"/>
              </a:rPr>
              <a:t> </a:t>
            </a:r>
          </a:p>
        </p:txBody>
      </p:sp>
      <p:sp>
        <p:nvSpPr>
          <p:cNvPr id="17" name="TextBox 16"/>
          <p:cNvSpPr txBox="1"/>
          <p:nvPr/>
        </p:nvSpPr>
        <p:spPr>
          <a:xfrm>
            <a:off x="2027469" y="5652821"/>
            <a:ext cx="4678678" cy="261574"/>
          </a:xfrm>
          <a:prstGeom prst="rect">
            <a:avLst/>
          </a:prstGeom>
          <a:solidFill>
            <a:srgbClr val="FFC000"/>
          </a:solidFill>
        </p:spPr>
        <p:txBody>
          <a:bodyPr wrap="square" lIns="91405" tIns="45702" rIns="91405" bIns="45702" rtlCol="0">
            <a:spAutoFit/>
          </a:bodyPr>
          <a:lstStyle/>
          <a:p>
            <a:pPr algn="ctr"/>
            <a:r>
              <a:rPr lang="en-US" sz="1100" b="1" i="1" dirty="0"/>
              <a:t>Credit Situation</a:t>
            </a:r>
            <a:endParaRPr lang="en-IN" sz="1100" dirty="0"/>
          </a:p>
        </p:txBody>
      </p:sp>
      <p:sp>
        <p:nvSpPr>
          <p:cNvPr id="18" name="Rectangle 17"/>
          <p:cNvSpPr/>
          <p:nvPr/>
        </p:nvSpPr>
        <p:spPr>
          <a:xfrm>
            <a:off x="2034491" y="6043037"/>
            <a:ext cx="4678678" cy="584775"/>
          </a:xfrm>
          <a:prstGeom prst="rect">
            <a:avLst/>
          </a:prstGeom>
        </p:spPr>
        <p:txBody>
          <a:bodyPr wrap="square">
            <a:spAutoFit/>
          </a:bodyPr>
          <a:lstStyle/>
          <a:p>
            <a:pPr algn="ctr">
              <a:spcAft>
                <a:spcPts val="0"/>
              </a:spcAft>
              <a:tabLst>
                <a:tab pos="4705350" algn="l"/>
              </a:tabLst>
            </a:pPr>
            <a:r>
              <a:rPr lang="en-US" sz="1050" dirty="0">
                <a:latin typeface="+mj-lt"/>
                <a:ea typeface="Times New Roman" panose="02020603050405020304" pitchFamily="18" charset="0"/>
                <a:cs typeface="Times New Roman" panose="02020603050405020304" pitchFamily="18" charset="0"/>
              </a:rPr>
              <a:t>In the present survey, proportion of respondents citing cost of credit as a worrisome factor remained unchanged from the previous round- around 32%  participants cited credit costs as a concern. </a:t>
            </a:r>
            <a:r>
              <a:rPr lang="en-US" sz="1100" dirty="0">
                <a:latin typeface="+mj-lt"/>
                <a:ea typeface="Times New Roman" panose="02020603050405020304" pitchFamily="18" charset="0"/>
                <a:cs typeface="Times New Roman" panose="02020603050405020304" pitchFamily="18" charset="0"/>
              </a:rPr>
              <a:t> </a:t>
            </a:r>
            <a:endParaRPr lang="en-IN" sz="1100" dirty="0">
              <a:latin typeface="+mj-lt"/>
              <a:ea typeface="Times New Roman" panose="02020603050405020304" pitchFamily="18" charset="0"/>
              <a:cs typeface="Times New Roman" panose="02020603050405020304" pitchFamily="18" charset="0"/>
            </a:endParaRPr>
          </a:p>
        </p:txBody>
      </p:sp>
      <p:pic>
        <p:nvPicPr>
          <p:cNvPr id="19" name="Picture 18" descr="F:\user frofile\shreya.sharma\AppData\Local\Microsoft\Windows\INetCacheContent.Word\credit.jpg"/>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2549792" y="6960669"/>
            <a:ext cx="3736371" cy="1689706"/>
          </a:xfrm>
          <a:prstGeom prst="rect">
            <a:avLst/>
          </a:prstGeom>
          <a:noFill/>
          <a:ln>
            <a:noFill/>
          </a:ln>
        </p:spPr>
      </p:pic>
      <p:sp>
        <p:nvSpPr>
          <p:cNvPr id="21" name="Rectangle 20"/>
          <p:cNvSpPr>
            <a:spLocks/>
          </p:cNvSpPr>
          <p:nvPr/>
        </p:nvSpPr>
        <p:spPr>
          <a:xfrm>
            <a:off x="2583492" y="7577004"/>
            <a:ext cx="818895" cy="370135"/>
          </a:xfrm>
          <a:prstGeom prst="rect">
            <a:avLst/>
          </a:prstGeom>
          <a:noFill/>
          <a:ln w="19050" cap="flat" cmpd="sng" algn="ctr">
            <a:solidFill>
              <a:srgbClr val="2B6A6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900" b="1" dirty="0">
                <a:effectLst/>
                <a:latin typeface="Trebuchet MS" panose="020B0603020202020204" pitchFamily="34" charset="0"/>
                <a:ea typeface="Times New Roman" panose="02020603050405020304" pitchFamily="18" charset="0"/>
                <a:cs typeface="Times New Roman" panose="02020603050405020304" pitchFamily="18" charset="0"/>
              </a:rPr>
              <a:t>    Availability of credit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Rectangle 21"/>
          <p:cNvSpPr>
            <a:spLocks/>
          </p:cNvSpPr>
          <p:nvPr/>
        </p:nvSpPr>
        <p:spPr>
          <a:xfrm>
            <a:off x="2583492" y="8160791"/>
            <a:ext cx="818895" cy="372021"/>
          </a:xfrm>
          <a:prstGeom prst="rect">
            <a:avLst/>
          </a:prstGeom>
          <a:noFill/>
          <a:ln w="19050" cap="flat" cmpd="sng" algn="ctr">
            <a:solidFill>
              <a:srgbClr val="2B6A6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900" b="1" dirty="0">
                <a:effectLst/>
                <a:latin typeface="Trebuchet MS" panose="020B0603020202020204" pitchFamily="34" charset="0"/>
                <a:ea typeface="Times New Roman" panose="02020603050405020304" pitchFamily="18" charset="0"/>
                <a:cs typeface="Times New Roman" panose="02020603050405020304" pitchFamily="18" charset="0"/>
              </a:rPr>
              <a:t>Cost of credit</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Rectangle 22"/>
          <p:cNvSpPr>
            <a:spLocks/>
          </p:cNvSpPr>
          <p:nvPr/>
        </p:nvSpPr>
        <p:spPr>
          <a:xfrm>
            <a:off x="3402387" y="7148165"/>
            <a:ext cx="1197610" cy="271780"/>
          </a:xfrm>
          <a:prstGeom prst="rect">
            <a:avLst/>
          </a:prstGeom>
          <a:noFill/>
          <a:ln w="19050" cap="flat" cmpd="dbl" algn="ctr">
            <a:solidFill>
              <a:srgbClr val="2B6A6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900" b="1">
                <a:effectLst/>
                <a:latin typeface="Trebuchet MS" panose="020B0603020202020204" pitchFamily="34" charset="0"/>
                <a:ea typeface="Times New Roman" panose="02020603050405020304" pitchFamily="18" charset="0"/>
                <a:cs typeface="Times New Roman" panose="02020603050405020304" pitchFamily="18" charset="0"/>
              </a:rPr>
              <a:t>Present Survey</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Rectangle 25"/>
          <p:cNvSpPr>
            <a:spLocks/>
          </p:cNvSpPr>
          <p:nvPr/>
        </p:nvSpPr>
        <p:spPr>
          <a:xfrm>
            <a:off x="4871699" y="7148165"/>
            <a:ext cx="1193165" cy="271780"/>
          </a:xfrm>
          <a:prstGeom prst="rect">
            <a:avLst/>
          </a:prstGeom>
          <a:noFill/>
          <a:ln w="19050" cap="flat" cmpd="dbl" algn="ctr">
            <a:solidFill>
              <a:srgbClr val="2B6A6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900" b="1">
                <a:effectLst/>
                <a:latin typeface="Trebuchet MS" panose="020B0603020202020204" pitchFamily="34" charset="0"/>
                <a:ea typeface="Times New Roman" panose="02020603050405020304" pitchFamily="18" charset="0"/>
                <a:cs typeface="Times New Roman" panose="02020603050405020304" pitchFamily="18" charset="0"/>
              </a:rPr>
              <a:t>Last Survey</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auto">
          <a:xfrm>
            <a:off x="3615959" y="7565260"/>
            <a:ext cx="740410" cy="314325"/>
          </a:xfrm>
          <a:prstGeom prst="ellipse">
            <a:avLst/>
          </a:prstGeom>
          <a:solidFill>
            <a:srgbClr val="FFFFFF"/>
          </a:solidFill>
          <a:ln w="12700" cmpd="sng">
            <a:solidFill>
              <a:srgbClr val="B80D48"/>
            </a:solidFill>
            <a:prstDash val="sysDash"/>
            <a:round/>
            <a:headEnd/>
            <a:tailEnd/>
          </a:ln>
        </p:spPr>
        <p:txBody>
          <a:bodyPr rot="0" vert="horz" wrap="square" lIns="91440" tIns="45720" rIns="91440" bIns="45720" anchor="t" anchorCtr="0" upright="1">
            <a:noAutofit/>
          </a:bodyPr>
          <a:lstStyle/>
          <a:p>
            <a:pPr algn="ctr">
              <a:lnSpc>
                <a:spcPct val="115000"/>
              </a:lnSpc>
            </a:pPr>
            <a:r>
              <a:rPr lang="en-US" sz="1000" dirty="0">
                <a:latin typeface="Trebuchet MS" panose="020B0603020202020204" pitchFamily="34" charset="0"/>
                <a:cs typeface="Times New Roman" panose="02020603050405020304" pitchFamily="18" charset="0"/>
              </a:rPr>
              <a:t>31</a:t>
            </a:r>
            <a:endParaRPr lang="en-IN" sz="1000" dirty="0">
              <a:latin typeface="Trebuchet MS" panose="020B0603020202020204" pitchFamily="34" charset="0"/>
              <a:cs typeface="Times New Roman" panose="02020603050405020304" pitchFamily="18" charset="0"/>
            </a:endParaRPr>
          </a:p>
        </p:txBody>
      </p:sp>
      <p:sp>
        <p:nvSpPr>
          <p:cNvPr id="28" name="Oval 27"/>
          <p:cNvSpPr>
            <a:spLocks noChangeArrowheads="1"/>
          </p:cNvSpPr>
          <p:nvPr/>
        </p:nvSpPr>
        <p:spPr bwMode="auto">
          <a:xfrm>
            <a:off x="5181600" y="7548750"/>
            <a:ext cx="740410" cy="330835"/>
          </a:xfrm>
          <a:prstGeom prst="ellipse">
            <a:avLst/>
          </a:prstGeom>
          <a:solidFill>
            <a:srgbClr val="FFFFFF"/>
          </a:solidFill>
          <a:ln w="12700" cmpd="sng">
            <a:solidFill>
              <a:srgbClr val="B80D48"/>
            </a:solidFill>
            <a:prstDash val="sysDash"/>
            <a:round/>
            <a:headEnd/>
            <a:tailEnd/>
          </a:ln>
        </p:spPr>
        <p:txBody>
          <a:bodyPr rot="0" vert="horz" wrap="square" lIns="91440" tIns="45720" rIns="91440" bIns="45720" anchor="t" anchorCtr="0" upright="1">
            <a:noAutofit/>
          </a:bodyPr>
          <a:lstStyle/>
          <a:p>
            <a:pPr algn="ctr">
              <a:lnSpc>
                <a:spcPct val="115000"/>
              </a:lnSpc>
              <a:spcAft>
                <a:spcPts val="0"/>
              </a:spcAft>
            </a:pPr>
            <a:r>
              <a:rPr lang="en-US" sz="1000" dirty="0">
                <a:effectLst/>
                <a:latin typeface="Trebuchet MS" panose="020B0603020202020204" pitchFamily="34" charset="0"/>
                <a:ea typeface="Times New Roman" panose="02020603050405020304" pitchFamily="18" charset="0"/>
                <a:cs typeface="Times New Roman" panose="02020603050405020304" pitchFamily="18" charset="0"/>
              </a:rPr>
              <a:t>28</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 name="Oval 28"/>
          <p:cNvSpPr>
            <a:spLocks noChangeArrowheads="1"/>
          </p:cNvSpPr>
          <p:nvPr/>
        </p:nvSpPr>
        <p:spPr bwMode="auto">
          <a:xfrm>
            <a:off x="3607472" y="8146105"/>
            <a:ext cx="740410" cy="327660"/>
          </a:xfrm>
          <a:prstGeom prst="ellipse">
            <a:avLst/>
          </a:prstGeom>
          <a:solidFill>
            <a:srgbClr val="FFFFFF"/>
          </a:solidFill>
          <a:ln w="12700" cmpd="sng">
            <a:solidFill>
              <a:srgbClr val="B80D48"/>
            </a:solidFill>
            <a:prstDash val="sysDash"/>
            <a:round/>
            <a:headEnd/>
            <a:tailEnd/>
          </a:ln>
        </p:spPr>
        <p:txBody>
          <a:bodyPr rot="0" vert="horz" wrap="square" lIns="91440" tIns="45720" rIns="91440" bIns="45720" anchor="t" anchorCtr="0" upright="1">
            <a:noAutofit/>
          </a:bodyPr>
          <a:lstStyle/>
          <a:p>
            <a:pPr algn="ctr">
              <a:lnSpc>
                <a:spcPct val="115000"/>
              </a:lnSpc>
            </a:pPr>
            <a:r>
              <a:rPr lang="en-IN" sz="1000" dirty="0">
                <a:latin typeface="Trebuchet MS" panose="020B0603020202020204" pitchFamily="34" charset="0"/>
                <a:cs typeface="Times New Roman" panose="02020603050405020304" pitchFamily="18" charset="0"/>
              </a:rPr>
              <a:t>32</a:t>
            </a:r>
          </a:p>
        </p:txBody>
      </p:sp>
      <p:sp>
        <p:nvSpPr>
          <p:cNvPr id="30" name="Oval 29"/>
          <p:cNvSpPr>
            <a:spLocks noChangeArrowheads="1"/>
          </p:cNvSpPr>
          <p:nvPr/>
        </p:nvSpPr>
        <p:spPr bwMode="auto">
          <a:xfrm>
            <a:off x="5213716" y="8182971"/>
            <a:ext cx="740410" cy="327660"/>
          </a:xfrm>
          <a:prstGeom prst="ellipse">
            <a:avLst/>
          </a:prstGeom>
          <a:solidFill>
            <a:srgbClr val="FFFFFF"/>
          </a:solidFill>
          <a:ln w="12700" cmpd="sng">
            <a:solidFill>
              <a:srgbClr val="B80D48"/>
            </a:solidFill>
            <a:prstDash val="sysDash"/>
            <a:round/>
            <a:headEnd/>
            <a:tailEnd/>
          </a:ln>
        </p:spPr>
        <p:txBody>
          <a:bodyPr rot="0" vert="horz" wrap="square" lIns="91440" tIns="45720" rIns="91440" bIns="45720" anchor="t" anchorCtr="0" upright="1">
            <a:noAutofit/>
          </a:bodyPr>
          <a:lstStyle/>
          <a:p>
            <a:pPr algn="ctr">
              <a:lnSpc>
                <a:spcPct val="115000"/>
              </a:lnSpc>
              <a:spcAft>
                <a:spcPts val="0"/>
              </a:spcAft>
            </a:pPr>
            <a:r>
              <a:rPr lang="en-US" sz="1000" dirty="0">
                <a:latin typeface="Trebuchet MS" panose="020B0603020202020204" pitchFamily="34" charset="0"/>
                <a:ea typeface="Times New Roman" panose="02020603050405020304" pitchFamily="18" charset="0"/>
                <a:cs typeface="Times New Roman" panose="02020603050405020304" pitchFamily="18" charset="0"/>
              </a:rPr>
              <a:t>32</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1" name="Chart 30">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418525673"/>
              </p:ext>
            </p:extLst>
          </p:nvPr>
        </p:nvGraphicFramePr>
        <p:xfrm>
          <a:off x="3002646" y="3250720"/>
          <a:ext cx="2712354" cy="2234092"/>
        </p:xfrm>
        <a:graphic>
          <a:graphicData uri="http://schemas.openxmlformats.org/drawingml/2006/chart">
            <c:chart xmlns:c="http://schemas.openxmlformats.org/drawingml/2006/chart" xmlns:r="http://schemas.openxmlformats.org/officeDocument/2006/relationships" r:id="rId5"/>
          </a:graphicData>
        </a:graphic>
      </p:graphicFrame>
      <p:cxnSp>
        <p:nvCxnSpPr>
          <p:cNvPr id="34" name="Straight Arrow Connector 33">
            <a:extLst>
              <a:ext uri="{FF2B5EF4-FFF2-40B4-BE49-F238E27FC236}">
                <a16:creationId xmlns:a16="http://schemas.microsoft.com/office/drawing/2014/main" id="{73096B43-69B0-42BB-A620-7E39DB8BC7D9}"/>
              </a:ext>
            </a:extLst>
          </p:cNvPr>
          <p:cNvCxnSpPr>
            <a:cxnSpLocks/>
          </p:cNvCxnSpPr>
          <p:nvPr/>
        </p:nvCxnSpPr>
        <p:spPr>
          <a:xfrm flipV="1">
            <a:off x="4289594" y="4433208"/>
            <a:ext cx="381000" cy="15240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57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92040" y="197961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292" y="1979610"/>
            <a:ext cx="4892040" cy="453547"/>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Constraining Factors</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0" name="TextBox 19"/>
          <p:cNvSpPr txBox="1"/>
          <p:nvPr/>
        </p:nvSpPr>
        <p:spPr>
          <a:xfrm>
            <a:off x="5029200" y="2606631"/>
            <a:ext cx="1605617" cy="1354181"/>
          </a:xfrm>
          <a:prstGeom prst="rect">
            <a:avLst/>
          </a:prstGeom>
          <a:noFill/>
        </p:spPr>
        <p:txBody>
          <a:bodyPr wrap="square" lIns="91405" tIns="45702" rIns="91405" bIns="45702" rtlCol="0">
            <a:spAutoFit/>
          </a:bodyPr>
          <a:lstStyle/>
          <a:p>
            <a:pPr algn="ctr"/>
            <a:r>
              <a:rPr lang="en-US" sz="1200" b="1" dirty="0">
                <a:solidFill>
                  <a:srgbClr val="2B6A6C"/>
                </a:solidFill>
              </a:rPr>
              <a:t>Average Interest on Term Loans: 9.7%</a:t>
            </a:r>
          </a:p>
          <a:p>
            <a:pPr algn="ctr"/>
            <a:r>
              <a:rPr lang="en-US" sz="1200" b="1" dirty="0">
                <a:solidFill>
                  <a:srgbClr val="2B6A6C"/>
                </a:solidFill>
              </a:rPr>
              <a:t>Average Interest on Working Capital Loans: 9.3%</a:t>
            </a:r>
          </a:p>
          <a:p>
            <a:pPr algn="ctr"/>
            <a:endParaRPr lang="en-US" sz="1100" b="1" i="1" dirty="0">
              <a:solidFill>
                <a:srgbClr val="2B6A6C"/>
              </a:solidFill>
            </a:endParaRPr>
          </a:p>
          <a:p>
            <a:pPr algn="ctr"/>
            <a:endParaRPr lang="en-US" sz="1100" b="1" i="1" dirty="0">
              <a:solidFill>
                <a:srgbClr val="2B6A6C"/>
              </a:solidFill>
            </a:endParaRPr>
          </a:p>
        </p:txBody>
      </p:sp>
      <p:sp>
        <p:nvSpPr>
          <p:cNvPr id="24" name="Rectangle 1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14"/>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9"/>
          <p:cNvSpPr/>
          <p:nvPr/>
        </p:nvSpPr>
        <p:spPr>
          <a:xfrm>
            <a:off x="22861" y="3275012"/>
            <a:ext cx="4678678" cy="415498"/>
          </a:xfrm>
          <a:prstGeom prst="rect">
            <a:avLst/>
          </a:prstGeom>
        </p:spPr>
        <p:txBody>
          <a:bodyPr wrap="square">
            <a:spAutoFit/>
          </a:bodyPr>
          <a:lstStyle/>
          <a:p>
            <a:pPr algn="just">
              <a:tabLst>
                <a:tab pos="4705350" algn="l"/>
              </a:tabLst>
            </a:pPr>
            <a:r>
              <a:rPr lang="en-US" sz="1050" dirty="0">
                <a:latin typeface="+mj-lt"/>
                <a:ea typeface="Times New Roman" panose="02020603050405020304" pitchFamily="18" charset="0"/>
                <a:cs typeface="Times New Roman" panose="02020603050405020304" pitchFamily="18" charset="0"/>
              </a:rPr>
              <a:t>Survey findings indicate that companies are paying an average interest rate of 9.7% on term loans and an average interest rate of 9.3% on working capital loans.</a:t>
            </a:r>
            <a:endParaRPr lang="en-IN" sz="1050" dirty="0">
              <a:latin typeface="+mj-lt"/>
              <a:ea typeface="Times New Roman" panose="02020603050405020304" pitchFamily="18" charset="0"/>
              <a:cs typeface="Times New Roman" panose="02020603050405020304" pitchFamily="18" charset="0"/>
            </a:endParaRPr>
          </a:p>
        </p:txBody>
      </p:sp>
      <p:sp>
        <p:nvSpPr>
          <p:cNvPr id="34" name="TextBox 33"/>
          <p:cNvSpPr txBox="1"/>
          <p:nvPr/>
        </p:nvSpPr>
        <p:spPr>
          <a:xfrm>
            <a:off x="33755" y="4037012"/>
            <a:ext cx="4678678" cy="261574"/>
          </a:xfrm>
          <a:prstGeom prst="rect">
            <a:avLst/>
          </a:prstGeom>
          <a:solidFill>
            <a:srgbClr val="FFC000"/>
          </a:solidFill>
        </p:spPr>
        <p:txBody>
          <a:bodyPr wrap="square" lIns="91405" tIns="45702" rIns="91405" bIns="45702" rtlCol="0">
            <a:spAutoFit/>
          </a:bodyPr>
          <a:lstStyle/>
          <a:p>
            <a:pPr algn="ctr"/>
            <a:r>
              <a:rPr lang="en-US" sz="1100" b="1" i="1" dirty="0"/>
              <a:t>Raw Material Costs- A Major Concern</a:t>
            </a:r>
            <a:endParaRPr lang="en-IN" sz="1100" dirty="0"/>
          </a:p>
        </p:txBody>
      </p:sp>
      <p:sp>
        <p:nvSpPr>
          <p:cNvPr id="11" name="Rectangle 10"/>
          <p:cNvSpPr/>
          <p:nvPr/>
        </p:nvSpPr>
        <p:spPr>
          <a:xfrm>
            <a:off x="8729" y="4494212"/>
            <a:ext cx="4678678" cy="738664"/>
          </a:xfrm>
          <a:prstGeom prst="rect">
            <a:avLst/>
          </a:prstGeom>
        </p:spPr>
        <p:txBody>
          <a:bodyPr wrap="square">
            <a:spAutoFit/>
          </a:bodyPr>
          <a:lstStyle/>
          <a:p>
            <a:pPr algn="ctr">
              <a:tabLst>
                <a:tab pos="4705350" algn="l"/>
              </a:tabLst>
            </a:pPr>
            <a:r>
              <a:rPr lang="en-US" sz="1050" dirty="0">
                <a:latin typeface="+mj-lt"/>
                <a:ea typeface="Times New Roman" panose="02020603050405020304" pitchFamily="18" charset="0"/>
                <a:cs typeface="Times New Roman" panose="02020603050405020304" pitchFamily="18" charset="0"/>
              </a:rPr>
              <a:t>In the present survey, rising raw material prices were reported to be a constraining factor by 59% of the respondents. The corresponding figure in the previous survey round was 52%, and 40% a year back. This was the third consecutive quarter noting a rise in the proportion of respondents reporting higher raw material costs.</a:t>
            </a:r>
            <a:endParaRPr lang="en-IN" sz="1050" dirty="0">
              <a:latin typeface="+mj-lt"/>
              <a:ea typeface="Times New Roman" panose="02020603050405020304" pitchFamily="18" charset="0"/>
              <a:cs typeface="Times New Roman" panose="02020603050405020304" pitchFamily="18" charset="0"/>
            </a:endParaRPr>
          </a:p>
        </p:txBody>
      </p:sp>
      <p:pic>
        <p:nvPicPr>
          <p:cNvPr id="35" name="Picture 34" descr="F:\user frofile\shreya.sharma\AppData\Local\Microsoft\Windows\INetCacheContent.Word\raw material.jpg"/>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59754" y="5936825"/>
            <a:ext cx="3542552" cy="1300587"/>
          </a:xfrm>
          <a:prstGeom prst="rect">
            <a:avLst/>
          </a:prstGeom>
          <a:noFill/>
          <a:ln>
            <a:noFill/>
          </a:ln>
        </p:spPr>
      </p:pic>
      <p:sp>
        <p:nvSpPr>
          <p:cNvPr id="36" name="Rectangle 35"/>
          <p:cNvSpPr>
            <a:spLocks/>
          </p:cNvSpPr>
          <p:nvPr/>
        </p:nvSpPr>
        <p:spPr>
          <a:xfrm>
            <a:off x="141056" y="6441569"/>
            <a:ext cx="1465268" cy="562056"/>
          </a:xfrm>
          <a:prstGeom prst="rect">
            <a:avLst/>
          </a:prstGeom>
          <a:noFill/>
          <a:ln w="19050" cap="flat" cmpd="sng" algn="ctr">
            <a:solidFill>
              <a:srgbClr val="B80D48"/>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900" b="1" dirty="0">
                <a:effectLst/>
                <a:latin typeface="Trebuchet MS" panose="020B0603020202020204" pitchFamily="34" charset="0"/>
                <a:ea typeface="Times New Roman" panose="02020603050405020304" pitchFamily="18" charset="0"/>
                <a:cs typeface="Times New Roman" panose="02020603050405020304" pitchFamily="18" charset="0"/>
              </a:rPr>
              <a:t>% of respondents citing raw material costs to be a concern</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8" name="Rectangle 37"/>
          <p:cNvSpPr>
            <a:spLocks/>
          </p:cNvSpPr>
          <p:nvPr/>
        </p:nvSpPr>
        <p:spPr>
          <a:xfrm>
            <a:off x="1558086" y="5921734"/>
            <a:ext cx="1197610" cy="271780"/>
          </a:xfrm>
          <a:prstGeom prst="rect">
            <a:avLst/>
          </a:prstGeom>
          <a:noFill/>
          <a:ln w="19050" cap="flat" cmpd="dbl" algn="ctr">
            <a:solidFill>
              <a:srgbClr val="2B6A6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900" b="1">
                <a:effectLst/>
                <a:latin typeface="Trebuchet MS" panose="020B0603020202020204" pitchFamily="34" charset="0"/>
                <a:ea typeface="Times New Roman" panose="02020603050405020304" pitchFamily="18" charset="0"/>
                <a:cs typeface="Times New Roman" panose="02020603050405020304" pitchFamily="18" charset="0"/>
              </a:rPr>
              <a:t>Present Survey</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9" name="Rectangle 38"/>
          <p:cNvSpPr>
            <a:spLocks/>
          </p:cNvSpPr>
          <p:nvPr/>
        </p:nvSpPr>
        <p:spPr>
          <a:xfrm>
            <a:off x="2831068" y="5931400"/>
            <a:ext cx="1193165" cy="271780"/>
          </a:xfrm>
          <a:prstGeom prst="rect">
            <a:avLst/>
          </a:prstGeom>
          <a:noFill/>
          <a:ln w="19050" cap="flat" cmpd="dbl" algn="ctr">
            <a:solidFill>
              <a:srgbClr val="2B6A6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900" b="1">
                <a:effectLst/>
                <a:latin typeface="Trebuchet MS" panose="020B0603020202020204" pitchFamily="34" charset="0"/>
                <a:ea typeface="Times New Roman" panose="02020603050405020304" pitchFamily="18" charset="0"/>
                <a:cs typeface="Times New Roman" panose="02020603050405020304" pitchFamily="18" charset="0"/>
              </a:rPr>
              <a:t>Last Survey</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0" name="Oval 39"/>
          <p:cNvSpPr>
            <a:spLocks noChangeArrowheads="1"/>
          </p:cNvSpPr>
          <p:nvPr/>
        </p:nvSpPr>
        <p:spPr bwMode="auto">
          <a:xfrm>
            <a:off x="1718114" y="6505437"/>
            <a:ext cx="982005" cy="337213"/>
          </a:xfrm>
          <a:prstGeom prst="ellipse">
            <a:avLst/>
          </a:prstGeom>
          <a:solidFill>
            <a:srgbClr val="FFFFFF"/>
          </a:solidFill>
          <a:ln w="12700" cmpd="sng">
            <a:solidFill>
              <a:srgbClr val="B80D48"/>
            </a:solidFill>
            <a:prstDash val="sysDash"/>
            <a:round/>
            <a:headEnd/>
            <a:tailEnd/>
          </a:ln>
        </p:spPr>
        <p:txBody>
          <a:bodyPr rot="0" vert="horz" wrap="square" lIns="91440" tIns="45720" rIns="91440" bIns="45720" anchor="t" anchorCtr="0" upright="1">
            <a:noAutofit/>
          </a:bodyPr>
          <a:lstStyle/>
          <a:p>
            <a:pPr algn="ctr">
              <a:lnSpc>
                <a:spcPct val="115000"/>
              </a:lnSpc>
              <a:spcAft>
                <a:spcPts val="0"/>
              </a:spcAft>
            </a:pPr>
            <a:r>
              <a:rPr lang="en-US" sz="1100" dirty="0">
                <a:effectLst/>
                <a:latin typeface="+mj-lt"/>
                <a:ea typeface="Times New Roman" panose="02020603050405020304" pitchFamily="18" charset="0"/>
                <a:cs typeface="Times New Roman" panose="02020603050405020304" pitchFamily="18" charset="0"/>
              </a:rPr>
              <a:t>59</a:t>
            </a:r>
            <a:endParaRPr lang="en-IN" sz="1100" dirty="0">
              <a:effectLst/>
              <a:latin typeface="+mj-lt"/>
              <a:ea typeface="Times New Roman" panose="02020603050405020304" pitchFamily="18" charset="0"/>
              <a:cs typeface="Times New Roman" panose="02020603050405020304" pitchFamily="18" charset="0"/>
            </a:endParaRPr>
          </a:p>
        </p:txBody>
      </p:sp>
      <p:sp>
        <p:nvSpPr>
          <p:cNvPr id="41" name="Oval 40"/>
          <p:cNvSpPr>
            <a:spLocks noChangeArrowheads="1"/>
          </p:cNvSpPr>
          <p:nvPr/>
        </p:nvSpPr>
        <p:spPr bwMode="auto">
          <a:xfrm>
            <a:off x="2970451" y="6514012"/>
            <a:ext cx="914400" cy="337213"/>
          </a:xfrm>
          <a:prstGeom prst="ellipse">
            <a:avLst/>
          </a:prstGeom>
          <a:solidFill>
            <a:srgbClr val="FFFFFF"/>
          </a:solidFill>
          <a:ln w="12700" cmpd="sng">
            <a:solidFill>
              <a:srgbClr val="B80D48"/>
            </a:solidFill>
            <a:prstDash val="sysDash"/>
            <a:round/>
            <a:headEnd/>
            <a:tailEnd/>
          </a:ln>
        </p:spPr>
        <p:txBody>
          <a:bodyPr rot="0" vert="horz" wrap="square" lIns="91440" tIns="45720" rIns="91440" bIns="45720" anchor="t" anchorCtr="0" upright="1">
            <a:noAutofit/>
          </a:bodyPr>
          <a:lstStyle/>
          <a:p>
            <a:pPr algn="ctr">
              <a:lnSpc>
                <a:spcPct val="115000"/>
              </a:lnSpc>
              <a:spcAft>
                <a:spcPts val="0"/>
              </a:spcAft>
            </a:pPr>
            <a:r>
              <a:rPr lang="en-US" sz="1100" dirty="0">
                <a:effectLst/>
                <a:latin typeface="+mj-lt"/>
                <a:ea typeface="Times New Roman" panose="02020603050405020304" pitchFamily="18" charset="0"/>
                <a:cs typeface="Times New Roman" panose="02020603050405020304" pitchFamily="18" charset="0"/>
              </a:rPr>
              <a:t>52</a:t>
            </a:r>
            <a:endParaRPr lang="en-IN" sz="1100" dirty="0">
              <a:effectLst/>
              <a:latin typeface="+mj-lt"/>
              <a:ea typeface="Times New Roman" panose="02020603050405020304" pitchFamily="18" charset="0"/>
              <a:cs typeface="Times New Roman" panose="02020603050405020304" pitchFamily="18" charset="0"/>
            </a:endParaRPr>
          </a:p>
        </p:txBody>
      </p:sp>
      <p:sp>
        <p:nvSpPr>
          <p:cNvPr id="42" name="Text Box 1"/>
          <p:cNvSpPr txBox="1"/>
          <p:nvPr/>
        </p:nvSpPr>
        <p:spPr>
          <a:xfrm>
            <a:off x="3313117" y="5561012"/>
            <a:ext cx="1590675" cy="247650"/>
          </a:xfrm>
          <a:prstGeom prst="rect">
            <a:avLst/>
          </a:prstGeom>
        </p:spPr>
        <p:txBody>
          <a:bodyPr wrap="square" rtlCol="0"/>
          <a:lstStyle/>
          <a:p>
            <a:pPr>
              <a:spcAft>
                <a:spcPts val="0"/>
              </a:spcAft>
            </a:pPr>
            <a:r>
              <a:rPr lang="en-IN"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800" i="1" dirty="0">
                <a:effectLst/>
                <a:latin typeface="Calibri" panose="020F0502020204030204" pitchFamily="34" charset="0"/>
                <a:ea typeface="Times New Roman" panose="02020603050405020304" pitchFamily="18" charset="0"/>
                <a:cs typeface="Times New Roman" panose="02020603050405020304" pitchFamily="18" charset="0"/>
              </a:rPr>
              <a:t>Proportion of respondents)</a:t>
            </a:r>
            <a:endParaRPr lang="en-IN" sz="1100" i="1"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27342" y="9142412"/>
            <a:ext cx="843896" cy="732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3" name="Picture 42" descr="new_ficci_logo"/>
          <p:cNvPicPr/>
          <p:nvPr/>
        </p:nvPicPr>
        <p:blipFill>
          <a:blip r:embed="rId4" cstate="print"/>
          <a:srcRect/>
          <a:stretch>
            <a:fillRect/>
          </a:stretch>
        </p:blipFill>
        <p:spPr bwMode="auto">
          <a:xfrm>
            <a:off x="96619" y="9306662"/>
            <a:ext cx="609600" cy="495300"/>
          </a:xfrm>
          <a:prstGeom prst="rect">
            <a:avLst/>
          </a:prstGeom>
          <a:noFill/>
          <a:ln w="9525">
            <a:noFill/>
            <a:miter lim="800000"/>
            <a:headEnd/>
            <a:tailEnd/>
          </a:ln>
        </p:spPr>
      </p:pic>
      <p:sp>
        <p:nvSpPr>
          <p:cNvPr id="7" name="Rectangle 6"/>
          <p:cNvSpPr/>
          <p:nvPr/>
        </p:nvSpPr>
        <p:spPr>
          <a:xfrm>
            <a:off x="33755" y="2513012"/>
            <a:ext cx="4653652" cy="738664"/>
          </a:xfrm>
          <a:prstGeom prst="rect">
            <a:avLst/>
          </a:prstGeom>
        </p:spPr>
        <p:txBody>
          <a:bodyPr wrap="square">
            <a:spAutoFit/>
          </a:bodyPr>
          <a:lstStyle/>
          <a:p>
            <a:pPr algn="just">
              <a:spcAft>
                <a:spcPts val="0"/>
              </a:spcAft>
              <a:tabLst>
                <a:tab pos="4705350" algn="l"/>
              </a:tabLst>
            </a:pPr>
            <a:r>
              <a:rPr lang="en-US" sz="1050" dirty="0">
                <a:latin typeface="+mj-lt"/>
                <a:ea typeface="Times New Roman" panose="02020603050405020304" pitchFamily="18" charset="0"/>
                <a:cs typeface="Times New Roman" panose="02020603050405020304" pitchFamily="18" charset="0"/>
              </a:rPr>
              <a:t>However, the proportion of respondents citing availability of credit as a major concern noted a marginal increase. About 31% of the respondents cited availability of credit as a bothersome factor. The corresponding number was 28% in the previous round.</a:t>
            </a:r>
          </a:p>
        </p:txBody>
      </p:sp>
      <p:sp>
        <p:nvSpPr>
          <p:cNvPr id="37" name="TextBox 36"/>
          <p:cNvSpPr txBox="1"/>
          <p:nvPr/>
        </p:nvSpPr>
        <p:spPr>
          <a:xfrm>
            <a:off x="5153917" y="5219440"/>
            <a:ext cx="1605617" cy="1200292"/>
          </a:xfrm>
          <a:prstGeom prst="rect">
            <a:avLst/>
          </a:prstGeom>
          <a:noFill/>
        </p:spPr>
        <p:txBody>
          <a:bodyPr wrap="square" lIns="91405" tIns="45702" rIns="91405" bIns="45702" rtlCol="0">
            <a:spAutoFit/>
          </a:bodyPr>
          <a:lstStyle/>
          <a:p>
            <a:pPr algn="ctr"/>
            <a:r>
              <a:rPr lang="en-US" sz="1200" b="1" dirty="0">
                <a:solidFill>
                  <a:srgbClr val="2B6A6C"/>
                </a:solidFill>
              </a:rPr>
              <a:t>Rising raw material costs pose a major challenge for 59% of the participating companies…</a:t>
            </a:r>
          </a:p>
          <a:p>
            <a:pPr algn="ctr"/>
            <a:endParaRPr lang="en-US" sz="1200" b="1" dirty="0">
              <a:solidFill>
                <a:srgbClr val="2B6A6C"/>
              </a:solidFill>
            </a:endParaRPr>
          </a:p>
        </p:txBody>
      </p:sp>
    </p:spTree>
    <p:extLst>
      <p:ext uri="{BB962C8B-B14F-4D97-AF65-F5344CB8AC3E}">
        <p14:creationId xmlns:p14="http://schemas.microsoft.com/office/powerpoint/2010/main" val="1333577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1" y="1979612"/>
            <a:ext cx="1989831"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1981199" y="1980564"/>
            <a:ext cx="4885431" cy="584737"/>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US" b="1" i="1" dirty="0">
                <a:solidFill>
                  <a:schemeClr val="bg1"/>
                </a:solidFill>
              </a:rPr>
              <a:t>Top trends to watch out for in 2021</a:t>
            </a:r>
            <a:endParaRPr lang="en-IN" b="1" i="1" dirty="0">
              <a:solidFill>
                <a:schemeClr val="bg1"/>
              </a:solidFill>
            </a:endParaRP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0" name="TextBox 19"/>
          <p:cNvSpPr txBox="1"/>
          <p:nvPr/>
        </p:nvSpPr>
        <p:spPr>
          <a:xfrm>
            <a:off x="184660" y="4357393"/>
            <a:ext cx="1605617" cy="784794"/>
          </a:xfrm>
          <a:prstGeom prst="rect">
            <a:avLst/>
          </a:prstGeom>
          <a:noFill/>
        </p:spPr>
        <p:txBody>
          <a:bodyPr wrap="square" lIns="91405" tIns="45702" rIns="91405" bIns="45702" rtlCol="0">
            <a:spAutoFit/>
          </a:bodyPr>
          <a:lstStyle/>
          <a:p>
            <a:pPr marL="171450" indent="-171450">
              <a:buFont typeface="Wingdings" panose="05000000000000000000" pitchFamily="2" charset="2"/>
              <a:buChar char="ü"/>
            </a:pPr>
            <a:endParaRPr lang="en-US" sz="1200" b="1" dirty="0">
              <a:solidFill>
                <a:srgbClr val="2B6A6C"/>
              </a:solidFill>
            </a:endParaRPr>
          </a:p>
          <a:p>
            <a:pPr marL="171450" indent="-171450">
              <a:buFont typeface="Wingdings" panose="05000000000000000000" pitchFamily="2" charset="2"/>
              <a:buChar char="ü"/>
            </a:pPr>
            <a:endParaRPr lang="en-US" sz="1100" b="1" i="1" dirty="0">
              <a:solidFill>
                <a:srgbClr val="2B6A6C"/>
              </a:solidFill>
            </a:endParaRPr>
          </a:p>
          <a:p>
            <a:pPr marL="171450" indent="-171450">
              <a:buFont typeface="Wingdings" panose="05000000000000000000" pitchFamily="2" charset="2"/>
              <a:buChar char="ü"/>
            </a:pPr>
            <a:endParaRPr lang="en-US" sz="1100" b="1" i="1" dirty="0">
              <a:solidFill>
                <a:srgbClr val="2B6A6C"/>
              </a:solidFill>
            </a:endParaRPr>
          </a:p>
          <a:p>
            <a:pPr marL="171450" indent="-171450" algn="ctr">
              <a:buFont typeface="Wingdings" panose="05000000000000000000" pitchFamily="2" charset="2"/>
              <a:buChar char="ü"/>
            </a:pPr>
            <a:endParaRPr lang="en-US" sz="1100" b="1" i="1" dirty="0">
              <a:solidFill>
                <a:srgbClr val="2B6A6C"/>
              </a:solidFill>
            </a:endParaRPr>
          </a:p>
        </p:txBody>
      </p:sp>
      <p:sp>
        <p:nvSpPr>
          <p:cNvPr id="24" name="Rectangle 1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14"/>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7"/>
          <p:cNvSpPr/>
          <p:nvPr/>
        </p:nvSpPr>
        <p:spPr>
          <a:xfrm>
            <a:off x="1981200" y="2513012"/>
            <a:ext cx="4800600" cy="7086555"/>
          </a:xfrm>
          <a:prstGeom prst="rect">
            <a:avLst/>
          </a:prstGeom>
        </p:spPr>
        <p:txBody>
          <a:bodyPr wrap="square">
            <a:spAutoFit/>
          </a:bodyPr>
          <a:lstStyle/>
          <a:p>
            <a:pPr marL="91440" marR="137160" algn="just">
              <a:spcAft>
                <a:spcPts val="0"/>
              </a:spcAft>
            </a:pPr>
            <a:endParaRPr lang="en-US" sz="1050" dirty="0">
              <a:solidFill>
                <a:srgbClr val="000000"/>
              </a:solidFill>
              <a:latin typeface="+mj-lt"/>
            </a:endParaRPr>
          </a:p>
          <a:p>
            <a:pPr marL="91440" marR="137160" algn="just">
              <a:spcAft>
                <a:spcPts val="0"/>
              </a:spcAft>
            </a:pPr>
            <a:endParaRPr lang="en-US" sz="1050" dirty="0"/>
          </a:p>
          <a:p>
            <a:pPr marL="91440" marR="137160" algn="just">
              <a:spcAft>
                <a:spcPts val="0"/>
              </a:spcAft>
            </a:pPr>
            <a:endParaRPr lang="en-US" sz="1050" dirty="0"/>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300" dirty="0">
              <a:latin typeface="+mj-lt"/>
            </a:endParaRPr>
          </a:p>
          <a:p>
            <a:pPr marL="91440" marR="137160" algn="just">
              <a:spcAft>
                <a:spcPts val="0"/>
              </a:spcAft>
            </a:pPr>
            <a:r>
              <a:rPr lang="en-US" sz="1050" dirty="0">
                <a:latin typeface="+mj-lt"/>
              </a:rPr>
              <a:t>Risk from new Covid-19 strains was pegged as the most important global trend to  watch out for in 2021 with about 57% respondents stating the same. Rise in inward looking policies worldwide, improvement in trade prospects, changes in global supply chain network and retraction of global fiscal and monetary policies were also cited as important developments that companies will be watchful of in 2021.</a:t>
            </a: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r>
              <a:rPr lang="en-US" sz="1050" dirty="0">
                <a:latin typeface="+mj-lt"/>
              </a:rPr>
              <a:t>On the domestic front, 62% participating companies said that they expect rising risks to inflation. About 50% respondents pointed out that consumption trends would be monitored closely in 2021. Furthermore, slowdown in economic reforms, fresh wave of Covid-19 infection and higher than expected stressed asset creation are other possible developments that will be keenly observed. </a:t>
            </a:r>
          </a:p>
        </p:txBody>
      </p:sp>
      <p:pic>
        <p:nvPicPr>
          <p:cNvPr id="16" name="Picture 15" descr="new_ficci_logo">
            <a:extLst>
              <a:ext uri="{FF2B5EF4-FFF2-40B4-BE49-F238E27FC236}">
                <a16:creationId xmlns:a16="http://schemas.microsoft.com/office/drawing/2014/main" id="{854527B3-F5F1-43ED-9B74-7C827D292E04}"/>
              </a:ext>
            </a:extLst>
          </p:cNvPr>
          <p:cNvPicPr/>
          <p:nvPr/>
        </p:nvPicPr>
        <p:blipFill>
          <a:blip r:embed="rId3" cstate="print"/>
          <a:srcRect/>
          <a:stretch>
            <a:fillRect/>
          </a:stretch>
        </p:blipFill>
        <p:spPr bwMode="auto">
          <a:xfrm>
            <a:off x="6172200" y="9326141"/>
            <a:ext cx="609600" cy="495300"/>
          </a:xfrm>
          <a:prstGeom prst="rect">
            <a:avLst/>
          </a:prstGeom>
          <a:noFill/>
          <a:ln w="9525">
            <a:noFill/>
            <a:miter lim="800000"/>
            <a:headEnd/>
            <a:tailEnd/>
          </a:ln>
        </p:spPr>
      </p:pic>
      <p:sp>
        <p:nvSpPr>
          <p:cNvPr id="14" name="Text Box 1">
            <a:extLst>
              <a:ext uri="{FF2B5EF4-FFF2-40B4-BE49-F238E27FC236}">
                <a16:creationId xmlns:a16="http://schemas.microsoft.com/office/drawing/2014/main" id="{72B0DBB9-2C19-416F-A16B-5F1FB47BEBD5}"/>
              </a:ext>
            </a:extLst>
          </p:cNvPr>
          <p:cNvSpPr txBox="1"/>
          <p:nvPr/>
        </p:nvSpPr>
        <p:spPr>
          <a:xfrm>
            <a:off x="5267325" y="2570162"/>
            <a:ext cx="1590675" cy="247650"/>
          </a:xfrm>
          <a:prstGeom prst="rect">
            <a:avLst/>
          </a:prstGeom>
        </p:spPr>
        <p:txBody>
          <a:bodyPr wrap="square" rtlCol="0"/>
          <a:lstStyle/>
          <a:p>
            <a:pPr>
              <a:spcAft>
                <a:spcPts val="0"/>
              </a:spcAft>
            </a:pPr>
            <a:r>
              <a:rPr lang="en-IN"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800" i="1" dirty="0">
                <a:effectLst/>
                <a:latin typeface="Calibri" panose="020F0502020204030204" pitchFamily="34" charset="0"/>
                <a:ea typeface="Times New Roman" panose="02020603050405020304" pitchFamily="18" charset="0"/>
                <a:cs typeface="Times New Roman" panose="02020603050405020304" pitchFamily="18" charset="0"/>
              </a:rPr>
              <a:t>(Proportion of respondents)</a:t>
            </a:r>
            <a:endParaRPr lang="en-IN" sz="1100" i="1" dirty="0">
              <a:effectLst/>
              <a:latin typeface="Times New Roman" panose="02020603050405020304" pitchFamily="18" charset="0"/>
              <a:ea typeface="Times New Roman" panose="02020603050405020304" pitchFamily="18" charset="0"/>
            </a:endParaRPr>
          </a:p>
        </p:txBody>
      </p:sp>
      <p:sp>
        <p:nvSpPr>
          <p:cNvPr id="27" name="Text Box 1">
            <a:extLst>
              <a:ext uri="{FF2B5EF4-FFF2-40B4-BE49-F238E27FC236}">
                <a16:creationId xmlns:a16="http://schemas.microsoft.com/office/drawing/2014/main" id="{330EA152-B20B-409B-A581-6AF9516A107C}"/>
              </a:ext>
            </a:extLst>
          </p:cNvPr>
          <p:cNvSpPr txBox="1"/>
          <p:nvPr/>
        </p:nvSpPr>
        <p:spPr>
          <a:xfrm>
            <a:off x="5392681" y="6143225"/>
            <a:ext cx="1590675" cy="247650"/>
          </a:xfrm>
          <a:prstGeom prst="rect">
            <a:avLst/>
          </a:prstGeom>
        </p:spPr>
        <p:txBody>
          <a:bodyPr wrap="square" rtlCol="0"/>
          <a:lstStyle/>
          <a:p>
            <a:pPr>
              <a:spcAft>
                <a:spcPts val="0"/>
              </a:spcAft>
            </a:pPr>
            <a:r>
              <a:rPr lang="en-IN"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800" i="1" dirty="0">
                <a:effectLst/>
                <a:latin typeface="Calibri" panose="020F0502020204030204" pitchFamily="34" charset="0"/>
                <a:ea typeface="Times New Roman" panose="02020603050405020304" pitchFamily="18" charset="0"/>
                <a:cs typeface="Times New Roman" panose="02020603050405020304" pitchFamily="18" charset="0"/>
              </a:rPr>
              <a:t>(Proportion of respondents)</a:t>
            </a:r>
            <a:endParaRPr lang="en-IN" sz="1100" i="1" dirty="0">
              <a:effectLst/>
              <a:latin typeface="Times New Roman" panose="02020603050405020304" pitchFamily="18" charset="0"/>
              <a:ea typeface="Times New Roman" panose="02020603050405020304" pitchFamily="18" charset="0"/>
            </a:endParaRPr>
          </a:p>
        </p:txBody>
      </p:sp>
      <p:graphicFrame>
        <p:nvGraphicFramePr>
          <p:cNvPr id="17" name="Chart 16">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3202999663"/>
              </p:ext>
            </p:extLst>
          </p:nvPr>
        </p:nvGraphicFramePr>
        <p:xfrm>
          <a:off x="1981200" y="2717701"/>
          <a:ext cx="4885431" cy="2299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17D5FF25-CB2E-4D05-AF3F-1CD3982591CF}"/>
              </a:ext>
            </a:extLst>
          </p:cNvPr>
          <p:cNvGraphicFramePr>
            <a:graphicFrameLocks/>
          </p:cNvGraphicFramePr>
          <p:nvPr>
            <p:extLst>
              <p:ext uri="{D42A27DB-BD31-4B8C-83A1-F6EECF244321}">
                <p14:modId xmlns:p14="http://schemas.microsoft.com/office/powerpoint/2010/main" val="3530723930"/>
              </p:ext>
            </p:extLst>
          </p:nvPr>
        </p:nvGraphicFramePr>
        <p:xfrm>
          <a:off x="2012212" y="6139497"/>
          <a:ext cx="4738576" cy="2299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945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0640" y="198342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11" name="Rectangle 10"/>
          <p:cNvSpPr/>
          <p:nvPr/>
        </p:nvSpPr>
        <p:spPr>
          <a:xfrm>
            <a:off x="184660" y="9142412"/>
            <a:ext cx="72974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Picture 20" descr="new_ficci_logo"/>
          <p:cNvPicPr/>
          <p:nvPr/>
        </p:nvPicPr>
        <p:blipFill>
          <a:blip r:embed="rId3" cstate="print"/>
          <a:srcRect/>
          <a:stretch>
            <a:fillRect/>
          </a:stretch>
        </p:blipFill>
        <p:spPr bwMode="auto">
          <a:xfrm>
            <a:off x="92330" y="9237662"/>
            <a:ext cx="609600" cy="495300"/>
          </a:xfrm>
          <a:prstGeom prst="rect">
            <a:avLst/>
          </a:prstGeom>
          <a:noFill/>
          <a:ln w="9525">
            <a:noFill/>
            <a:miter lim="800000"/>
            <a:headEnd/>
            <a:tailEnd/>
          </a:ln>
        </p:spPr>
      </p:pic>
      <p:sp>
        <p:nvSpPr>
          <p:cNvPr id="4" name="Rectangle 3"/>
          <p:cNvSpPr/>
          <p:nvPr/>
        </p:nvSpPr>
        <p:spPr>
          <a:xfrm>
            <a:off x="-1" y="2513012"/>
            <a:ext cx="4863465" cy="6717223"/>
          </a:xfrm>
          <a:prstGeom prst="rect">
            <a:avLst/>
          </a:prstGeom>
        </p:spPr>
        <p:txBody>
          <a:bodyPr wrap="square">
            <a:spAutoFit/>
          </a:bodyPr>
          <a:lstStyle/>
          <a:p>
            <a:pPr marL="91440" marR="137160" algn="just">
              <a:spcAft>
                <a:spcPts val="0"/>
              </a:spcAft>
            </a:pPr>
            <a:r>
              <a:rPr lang="en-US" sz="1050" dirty="0">
                <a:latin typeface="+mj-lt"/>
              </a:rPr>
              <a:t>While the year 2020 was full of uncertainties, it ended on a positive note with countries around the world going on a vaccination drive against Covid-19. However, the virus is mutating, and new strains are being reported in several parts of the world- UK, Brazil, South Africa- which are known to be highly contagious. </a:t>
            </a:r>
          </a:p>
          <a:p>
            <a:pPr marL="91440" marR="137160" algn="just">
              <a:spcAft>
                <a:spcPts val="0"/>
              </a:spcAft>
            </a:pPr>
            <a:endParaRPr lang="en-US" sz="1050" dirty="0">
              <a:latin typeface="+mj-lt"/>
            </a:endParaRPr>
          </a:p>
          <a:p>
            <a:pPr marL="91440" marR="137160" algn="just">
              <a:spcAft>
                <a:spcPts val="0"/>
              </a:spcAft>
            </a:pPr>
            <a:r>
              <a:rPr lang="en-US" sz="1050" dirty="0">
                <a:latin typeface="+mj-lt"/>
              </a:rPr>
              <a:t>Given this backdrop, participating companies were asked to share their views on the top challenges and opportunities they foresee for their businesses in the year 2021. </a:t>
            </a:r>
          </a:p>
          <a:p>
            <a:pPr marL="91440" marR="137160" algn="just">
              <a:spcAft>
                <a:spcPts val="0"/>
              </a:spcAft>
            </a:pPr>
            <a:endParaRPr lang="en-US" sz="1050" dirty="0">
              <a:latin typeface="+mj-lt"/>
            </a:endParaRPr>
          </a:p>
          <a:p>
            <a:pPr marL="91440" marR="137160" algn="just">
              <a:spcAft>
                <a:spcPts val="0"/>
              </a:spcAft>
            </a:pPr>
            <a:r>
              <a:rPr lang="en-US" sz="1050" b="1" i="1" u="sng" dirty="0">
                <a:latin typeface="+mj-lt"/>
              </a:rPr>
              <a:t>Challenges in 2021</a:t>
            </a: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a:p>
            <a:pPr marL="91440" marR="137160" algn="just">
              <a:spcAft>
                <a:spcPts val="0"/>
              </a:spcAft>
            </a:pPr>
            <a:r>
              <a:rPr lang="en-US" sz="1050" dirty="0">
                <a:latin typeface="+mj-lt"/>
              </a:rPr>
              <a:t>Companies participating in the survey cited high input costs (including manpower costs), weak demand conditions and lack of availability of affordable credit as their topmost concerns for the year 2021. </a:t>
            </a:r>
          </a:p>
          <a:p>
            <a:pPr marL="91440" marR="137160" algn="just">
              <a:spcAft>
                <a:spcPts val="0"/>
              </a:spcAft>
            </a:pPr>
            <a:endParaRPr lang="en-US" sz="1050" dirty="0">
              <a:latin typeface="+mj-lt"/>
            </a:endParaRPr>
          </a:p>
          <a:p>
            <a:pPr marL="91440" marR="137160" algn="just">
              <a:spcAft>
                <a:spcPts val="0"/>
              </a:spcAft>
            </a:pPr>
            <a:r>
              <a:rPr lang="en-US" sz="1050" dirty="0">
                <a:latin typeface="+mj-lt"/>
              </a:rPr>
              <a:t>In fact, a near unanimity was observed as far as input costs were concerned. Respondents believed that volatility in commodity prices, shortage as well as  increased cost of basic raw materials and higher import duties are creating inflationary pressures. This along with high interest costs on loans, higher inward and outward transport and logistics costs, greater compliance burden on the back of frequently changing statutory compliances and increased manpower costs are further pushing the cost of doing business in India. This does not bode well in the current environment where in a shift in global supply chains is being witnessed. </a:t>
            </a:r>
          </a:p>
          <a:p>
            <a:pPr marL="91440" marR="137160" algn="just">
              <a:spcAft>
                <a:spcPts val="0"/>
              </a:spcAft>
            </a:pPr>
            <a:endParaRPr lang="en-US" sz="1050" dirty="0">
              <a:latin typeface="+mj-lt"/>
            </a:endParaRPr>
          </a:p>
          <a:p>
            <a:pPr marL="91440" marR="137160" algn="just">
              <a:spcAft>
                <a:spcPts val="0"/>
              </a:spcAft>
            </a:pPr>
            <a:endParaRPr lang="en-US" sz="1050" dirty="0">
              <a:latin typeface="+mj-lt"/>
            </a:endParaRPr>
          </a:p>
        </p:txBody>
      </p:sp>
      <p:sp>
        <p:nvSpPr>
          <p:cNvPr id="10" name="Rectangle 9">
            <a:extLst>
              <a:ext uri="{FF2B5EF4-FFF2-40B4-BE49-F238E27FC236}">
                <a16:creationId xmlns:a16="http://schemas.microsoft.com/office/drawing/2014/main" id="{4A00ABF3-B1DD-4FB5-B29D-F7C07E30D33E}"/>
              </a:ext>
            </a:extLst>
          </p:cNvPr>
          <p:cNvSpPr/>
          <p:nvPr/>
        </p:nvSpPr>
        <p:spPr>
          <a:xfrm>
            <a:off x="0" y="1980565"/>
            <a:ext cx="4885431" cy="457200"/>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Top Challenges &amp; Opportunities for businesses in 2021</a:t>
            </a:r>
          </a:p>
        </p:txBody>
      </p:sp>
      <p:sp>
        <p:nvSpPr>
          <p:cNvPr id="6" name="TextBox 5">
            <a:extLst>
              <a:ext uri="{FF2B5EF4-FFF2-40B4-BE49-F238E27FC236}">
                <a16:creationId xmlns:a16="http://schemas.microsoft.com/office/drawing/2014/main" id="{7DCA9A66-0AA9-4EAE-ADD3-374681DB13B8}"/>
              </a:ext>
            </a:extLst>
          </p:cNvPr>
          <p:cNvSpPr txBox="1"/>
          <p:nvPr/>
        </p:nvSpPr>
        <p:spPr>
          <a:xfrm>
            <a:off x="701930" y="4418012"/>
            <a:ext cx="3336670" cy="253916"/>
          </a:xfrm>
          <a:prstGeom prst="rect">
            <a:avLst/>
          </a:prstGeom>
          <a:solidFill>
            <a:schemeClr val="accent6">
              <a:lumMod val="20000"/>
              <a:lumOff val="80000"/>
            </a:schemeClr>
          </a:solidFill>
        </p:spPr>
        <p:txBody>
          <a:bodyPr wrap="square" rtlCol="0">
            <a:spAutoFit/>
          </a:bodyPr>
          <a:lstStyle/>
          <a:p>
            <a:pPr algn="ctr"/>
            <a:r>
              <a:rPr lang="en-US" sz="1000" b="1" dirty="0"/>
              <a:t>High input costs</a:t>
            </a:r>
            <a:endParaRPr lang="en-IN" sz="1000" b="1" dirty="0"/>
          </a:p>
        </p:txBody>
      </p:sp>
      <p:sp>
        <p:nvSpPr>
          <p:cNvPr id="13" name="TextBox 12">
            <a:extLst>
              <a:ext uri="{FF2B5EF4-FFF2-40B4-BE49-F238E27FC236}">
                <a16:creationId xmlns:a16="http://schemas.microsoft.com/office/drawing/2014/main" id="{8F90FB25-E21B-44FF-BDE2-FB18E6138F40}"/>
              </a:ext>
            </a:extLst>
          </p:cNvPr>
          <p:cNvSpPr txBox="1"/>
          <p:nvPr/>
        </p:nvSpPr>
        <p:spPr>
          <a:xfrm>
            <a:off x="701930" y="4722812"/>
            <a:ext cx="3336670" cy="253916"/>
          </a:xfrm>
          <a:prstGeom prst="rect">
            <a:avLst/>
          </a:prstGeom>
          <a:solidFill>
            <a:schemeClr val="accent6">
              <a:lumMod val="20000"/>
              <a:lumOff val="80000"/>
            </a:schemeClr>
          </a:solidFill>
        </p:spPr>
        <p:txBody>
          <a:bodyPr wrap="square" rtlCol="0">
            <a:spAutoFit/>
          </a:bodyPr>
          <a:lstStyle/>
          <a:p>
            <a:pPr algn="ctr"/>
            <a:r>
              <a:rPr lang="en-US" sz="1000" b="1" dirty="0"/>
              <a:t>High logistics costs</a:t>
            </a:r>
            <a:endParaRPr lang="en-IN" sz="1000" b="1" dirty="0"/>
          </a:p>
        </p:txBody>
      </p:sp>
      <p:sp>
        <p:nvSpPr>
          <p:cNvPr id="14" name="TextBox 13">
            <a:extLst>
              <a:ext uri="{FF2B5EF4-FFF2-40B4-BE49-F238E27FC236}">
                <a16:creationId xmlns:a16="http://schemas.microsoft.com/office/drawing/2014/main" id="{0DE8581C-E235-46DE-88CB-1DDC0D4EEA3C}"/>
              </a:ext>
            </a:extLst>
          </p:cNvPr>
          <p:cNvSpPr txBox="1"/>
          <p:nvPr/>
        </p:nvSpPr>
        <p:spPr>
          <a:xfrm>
            <a:off x="685800" y="5027612"/>
            <a:ext cx="3336670" cy="253916"/>
          </a:xfrm>
          <a:prstGeom prst="rect">
            <a:avLst/>
          </a:prstGeom>
          <a:solidFill>
            <a:schemeClr val="accent6">
              <a:lumMod val="20000"/>
              <a:lumOff val="80000"/>
            </a:schemeClr>
          </a:solidFill>
        </p:spPr>
        <p:txBody>
          <a:bodyPr wrap="square" rtlCol="0">
            <a:spAutoFit/>
          </a:bodyPr>
          <a:lstStyle/>
          <a:p>
            <a:pPr algn="ctr"/>
            <a:r>
              <a:rPr lang="en-US" sz="1000" b="1" dirty="0"/>
              <a:t>Credit costs</a:t>
            </a:r>
            <a:endParaRPr lang="en-IN" sz="1000" b="1" dirty="0"/>
          </a:p>
        </p:txBody>
      </p:sp>
      <p:sp>
        <p:nvSpPr>
          <p:cNvPr id="15" name="TextBox 14">
            <a:extLst>
              <a:ext uri="{FF2B5EF4-FFF2-40B4-BE49-F238E27FC236}">
                <a16:creationId xmlns:a16="http://schemas.microsoft.com/office/drawing/2014/main" id="{37025C1A-1089-48CE-ACFE-BBF07E80DA0D}"/>
              </a:ext>
            </a:extLst>
          </p:cNvPr>
          <p:cNvSpPr txBox="1"/>
          <p:nvPr/>
        </p:nvSpPr>
        <p:spPr>
          <a:xfrm>
            <a:off x="685800" y="5332412"/>
            <a:ext cx="3336670" cy="253916"/>
          </a:xfrm>
          <a:prstGeom prst="rect">
            <a:avLst/>
          </a:prstGeom>
          <a:solidFill>
            <a:schemeClr val="accent6">
              <a:lumMod val="20000"/>
              <a:lumOff val="80000"/>
            </a:schemeClr>
          </a:solidFill>
        </p:spPr>
        <p:txBody>
          <a:bodyPr wrap="square" rtlCol="0">
            <a:spAutoFit/>
          </a:bodyPr>
          <a:lstStyle/>
          <a:p>
            <a:pPr algn="ctr"/>
            <a:r>
              <a:rPr lang="en-US" sz="1000" b="1" dirty="0"/>
              <a:t>Subdued demand</a:t>
            </a:r>
            <a:endParaRPr lang="en-IN" sz="1000" b="1" dirty="0"/>
          </a:p>
        </p:txBody>
      </p:sp>
      <p:sp>
        <p:nvSpPr>
          <p:cNvPr id="16" name="TextBox 15">
            <a:extLst>
              <a:ext uri="{FF2B5EF4-FFF2-40B4-BE49-F238E27FC236}">
                <a16:creationId xmlns:a16="http://schemas.microsoft.com/office/drawing/2014/main" id="{D53CAC76-23D0-4EA0-817C-75376C4B4D18}"/>
              </a:ext>
            </a:extLst>
          </p:cNvPr>
          <p:cNvSpPr txBox="1"/>
          <p:nvPr/>
        </p:nvSpPr>
        <p:spPr>
          <a:xfrm>
            <a:off x="685800" y="5637212"/>
            <a:ext cx="3336670" cy="253916"/>
          </a:xfrm>
          <a:prstGeom prst="rect">
            <a:avLst/>
          </a:prstGeom>
          <a:solidFill>
            <a:schemeClr val="accent6">
              <a:lumMod val="20000"/>
              <a:lumOff val="80000"/>
            </a:schemeClr>
          </a:solidFill>
        </p:spPr>
        <p:txBody>
          <a:bodyPr wrap="square" rtlCol="0">
            <a:spAutoFit/>
          </a:bodyPr>
          <a:lstStyle/>
          <a:p>
            <a:pPr algn="ctr"/>
            <a:r>
              <a:rPr lang="en-US" sz="1000" b="1" dirty="0"/>
              <a:t>Frequently changing compliance norms</a:t>
            </a:r>
            <a:endParaRPr lang="en-IN" sz="1000" b="1" dirty="0"/>
          </a:p>
        </p:txBody>
      </p:sp>
      <p:sp>
        <p:nvSpPr>
          <p:cNvPr id="17" name="TextBox 16">
            <a:extLst>
              <a:ext uri="{FF2B5EF4-FFF2-40B4-BE49-F238E27FC236}">
                <a16:creationId xmlns:a16="http://schemas.microsoft.com/office/drawing/2014/main" id="{EF3D4C4C-4B85-412C-86CC-F4778CCAA24C}"/>
              </a:ext>
            </a:extLst>
          </p:cNvPr>
          <p:cNvSpPr txBox="1"/>
          <p:nvPr/>
        </p:nvSpPr>
        <p:spPr>
          <a:xfrm>
            <a:off x="685800" y="5942012"/>
            <a:ext cx="3336670" cy="253916"/>
          </a:xfrm>
          <a:prstGeom prst="rect">
            <a:avLst/>
          </a:prstGeom>
          <a:solidFill>
            <a:schemeClr val="accent6">
              <a:lumMod val="20000"/>
              <a:lumOff val="80000"/>
            </a:schemeClr>
          </a:solidFill>
        </p:spPr>
        <p:txBody>
          <a:bodyPr wrap="square" rtlCol="0">
            <a:spAutoFit/>
          </a:bodyPr>
          <a:lstStyle/>
          <a:p>
            <a:pPr algn="ctr"/>
            <a:r>
              <a:rPr lang="en-US" sz="1000" b="1" dirty="0"/>
              <a:t>Trade issues/Lack of export incentives</a:t>
            </a:r>
            <a:endParaRPr lang="en-IN" sz="1000" b="1" dirty="0"/>
          </a:p>
        </p:txBody>
      </p:sp>
      <p:sp>
        <p:nvSpPr>
          <p:cNvPr id="18" name="TextBox 17">
            <a:extLst>
              <a:ext uri="{FF2B5EF4-FFF2-40B4-BE49-F238E27FC236}">
                <a16:creationId xmlns:a16="http://schemas.microsoft.com/office/drawing/2014/main" id="{6836FBD8-4578-46B1-B4C3-8FA9062D1BA0}"/>
              </a:ext>
            </a:extLst>
          </p:cNvPr>
          <p:cNvSpPr txBox="1"/>
          <p:nvPr/>
        </p:nvSpPr>
        <p:spPr>
          <a:xfrm>
            <a:off x="685800" y="6246812"/>
            <a:ext cx="3336670" cy="253916"/>
          </a:xfrm>
          <a:prstGeom prst="rect">
            <a:avLst/>
          </a:prstGeom>
          <a:solidFill>
            <a:schemeClr val="accent6">
              <a:lumMod val="20000"/>
              <a:lumOff val="80000"/>
            </a:schemeClr>
          </a:solidFill>
        </p:spPr>
        <p:txBody>
          <a:bodyPr wrap="square" rtlCol="0">
            <a:spAutoFit/>
          </a:bodyPr>
          <a:lstStyle/>
          <a:p>
            <a:pPr algn="ctr"/>
            <a:r>
              <a:rPr lang="en-US" sz="1000" b="1" dirty="0"/>
              <a:t>Global slowdown</a:t>
            </a:r>
            <a:endParaRPr lang="en-IN" sz="1000" b="1" dirty="0"/>
          </a:p>
        </p:txBody>
      </p:sp>
      <p:sp>
        <p:nvSpPr>
          <p:cNvPr id="19" name="TextBox 18">
            <a:extLst>
              <a:ext uri="{FF2B5EF4-FFF2-40B4-BE49-F238E27FC236}">
                <a16:creationId xmlns:a16="http://schemas.microsoft.com/office/drawing/2014/main" id="{2227AFCA-67BD-4283-A78E-B174C13BBEA3}"/>
              </a:ext>
            </a:extLst>
          </p:cNvPr>
          <p:cNvSpPr txBox="1"/>
          <p:nvPr/>
        </p:nvSpPr>
        <p:spPr>
          <a:xfrm>
            <a:off x="701930" y="6551612"/>
            <a:ext cx="3336670" cy="253916"/>
          </a:xfrm>
          <a:prstGeom prst="rect">
            <a:avLst/>
          </a:prstGeom>
          <a:solidFill>
            <a:schemeClr val="accent6">
              <a:lumMod val="20000"/>
              <a:lumOff val="80000"/>
            </a:schemeClr>
          </a:solidFill>
        </p:spPr>
        <p:txBody>
          <a:bodyPr wrap="square" rtlCol="0">
            <a:spAutoFit/>
          </a:bodyPr>
          <a:lstStyle/>
          <a:p>
            <a:pPr algn="ctr"/>
            <a:r>
              <a:rPr lang="en-US" sz="1000" b="1" dirty="0"/>
              <a:t>Availability/Retention of skilled workers</a:t>
            </a:r>
            <a:endParaRPr lang="en-IN" sz="1000" b="1" dirty="0"/>
          </a:p>
        </p:txBody>
      </p:sp>
    </p:spTree>
    <p:extLst>
      <p:ext uri="{BB962C8B-B14F-4D97-AF65-F5344CB8AC3E}">
        <p14:creationId xmlns:p14="http://schemas.microsoft.com/office/powerpoint/2010/main" val="42474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EE760-6900-49F4-9BAE-347A40A298A7}"/>
              </a:ext>
            </a:extLst>
          </p:cNvPr>
          <p:cNvSpPr/>
          <p:nvPr/>
        </p:nvSpPr>
        <p:spPr>
          <a:xfrm>
            <a:off x="1965960" y="1979612"/>
            <a:ext cx="4892040" cy="5101397"/>
          </a:xfrm>
          <a:prstGeom prst="rect">
            <a:avLst/>
          </a:prstGeom>
        </p:spPr>
        <p:txBody>
          <a:bodyPr wrap="square">
            <a:spAutoFit/>
          </a:bodyPr>
          <a:lstStyle/>
          <a:p>
            <a:pPr marL="91440" marR="137160" algn="just">
              <a:spcAft>
                <a:spcPts val="0"/>
              </a:spcAft>
            </a:pPr>
            <a:r>
              <a:rPr lang="en-US" sz="1050" dirty="0">
                <a:latin typeface="+mj-lt"/>
              </a:rPr>
              <a:t>In this context, respondents also added that leaving trade policy issues unaddressed will create an even bigger challenge with China as well as other countries including Vietnam regaining market share to become global suppliers. Lack of adequate export incentives is also making it difficult for Indian entrepreneurs to compete globally. </a:t>
            </a:r>
          </a:p>
          <a:p>
            <a:pPr marL="91440" marR="137160" algn="just">
              <a:spcAft>
                <a:spcPts val="0"/>
              </a:spcAft>
            </a:pPr>
            <a:endParaRPr lang="en-US" sz="1050" dirty="0">
              <a:latin typeface="+mj-lt"/>
            </a:endParaRPr>
          </a:p>
          <a:p>
            <a:pPr marL="91440" marR="137160" algn="just">
              <a:spcAft>
                <a:spcPts val="0"/>
              </a:spcAft>
            </a:pPr>
            <a:r>
              <a:rPr lang="en-US" sz="1050" dirty="0">
                <a:latin typeface="+mj-lt"/>
              </a:rPr>
              <a:t>In addition to the high interest costs, availability of credit was also cited as a concern by members of India Inc. Respondents of the survey highlighted that availability of affordable working capital might be a challenge going forward which may give rise to liquidity issues. Some of the participants said that they were working with lower cash flows as availability of credit/ funds is inadequate. </a:t>
            </a:r>
          </a:p>
          <a:p>
            <a:pPr marL="91440" marR="137160" algn="just">
              <a:spcAft>
                <a:spcPts val="0"/>
              </a:spcAft>
            </a:pPr>
            <a:endParaRPr lang="en-US" sz="1050" dirty="0"/>
          </a:p>
          <a:p>
            <a:pPr marL="91440" marR="137160" algn="just">
              <a:spcAft>
                <a:spcPts val="0"/>
              </a:spcAft>
            </a:pPr>
            <a:r>
              <a:rPr lang="en-US" sz="1050" dirty="0"/>
              <a:t>Subdued economic conditions in advanced economies has led to global slowdown in consumption activity. Alongside, impact of Covid-19 pandemic on the Indian economy left consumers fending for basics, raising the precautionary motive of spending amongst them. This impacted domestic consumption gravely. While some improvement in demand has been witnessed over the past few months, participating companies fear that fresh waves of Covid-19 infections, as seen in other nations, would be extremely challenging to cope with. They believed that retaining the revival in demand conditions can get challenging going forward.</a:t>
            </a:r>
          </a:p>
          <a:p>
            <a:pPr marL="91440" marR="137160" algn="just">
              <a:spcAft>
                <a:spcPts val="0"/>
              </a:spcAft>
            </a:pPr>
            <a:endParaRPr lang="en-US" sz="1050" dirty="0"/>
          </a:p>
          <a:p>
            <a:pPr marL="91440" marR="137160" algn="just">
              <a:spcAft>
                <a:spcPts val="0"/>
              </a:spcAft>
            </a:pPr>
            <a:r>
              <a:rPr lang="en-US" sz="1050" dirty="0"/>
              <a:t>Furthermore, respondents also felt that availability/ retaining of skilled labor would be a worrisome factor in 2021. In addition, the respondents expressed worry about getting new projects, capacity creation, receiving timely payments for projects, improving processes and business margins, increased competition from China, complying with regulatory changes, restoration of complete normalcy especially in supply chain networks and pace of economic recovery. </a:t>
            </a:r>
          </a:p>
          <a:p>
            <a:pPr marL="91440" marR="137160" algn="just">
              <a:spcAft>
                <a:spcPts val="0"/>
              </a:spcAft>
            </a:pPr>
            <a:endParaRPr lang="en-US" sz="1050" dirty="0"/>
          </a:p>
          <a:p>
            <a:pPr marL="91440" marR="137160" algn="just">
              <a:spcAft>
                <a:spcPts val="0"/>
              </a:spcAft>
            </a:pPr>
            <a:r>
              <a:rPr lang="en-US" sz="1050" b="1" i="1" dirty="0"/>
              <a:t>Opportunities in 2021</a:t>
            </a:r>
          </a:p>
          <a:p>
            <a:pPr marL="91440" marR="137160" algn="just">
              <a:spcAft>
                <a:spcPts val="0"/>
              </a:spcAft>
            </a:pPr>
            <a:endParaRPr lang="en-US" sz="1050" dirty="0"/>
          </a:p>
          <a:p>
            <a:pPr marL="91440" marR="137160" algn="just">
              <a:spcAft>
                <a:spcPts val="0"/>
              </a:spcAft>
            </a:pPr>
            <a:endParaRPr lang="en-US" sz="1050" dirty="0"/>
          </a:p>
        </p:txBody>
      </p:sp>
      <p:pic>
        <p:nvPicPr>
          <p:cNvPr id="6" name="Picture 5" descr="new_ficci_logo">
            <a:extLst>
              <a:ext uri="{FF2B5EF4-FFF2-40B4-BE49-F238E27FC236}">
                <a16:creationId xmlns:a16="http://schemas.microsoft.com/office/drawing/2014/main" id="{9FCCB8C0-AD0A-4858-8306-45E9666B7636}"/>
              </a:ext>
            </a:extLst>
          </p:cNvPr>
          <p:cNvPicPr/>
          <p:nvPr/>
        </p:nvPicPr>
        <p:blipFill>
          <a:blip r:embed="rId3" cstate="print"/>
          <a:srcRect/>
          <a:stretch>
            <a:fillRect/>
          </a:stretch>
        </p:blipFill>
        <p:spPr bwMode="auto">
          <a:xfrm>
            <a:off x="6019800" y="9237662"/>
            <a:ext cx="609600" cy="495300"/>
          </a:xfrm>
          <a:prstGeom prst="rect">
            <a:avLst/>
          </a:prstGeom>
          <a:noFill/>
          <a:ln w="9525">
            <a:noFill/>
            <a:miter lim="800000"/>
            <a:headEnd/>
            <a:tailEnd/>
          </a:ln>
        </p:spPr>
      </p:pic>
      <p:sp>
        <p:nvSpPr>
          <p:cNvPr id="7" name="Rectangle 6">
            <a:extLst>
              <a:ext uri="{FF2B5EF4-FFF2-40B4-BE49-F238E27FC236}">
                <a16:creationId xmlns:a16="http://schemas.microsoft.com/office/drawing/2014/main" id="{394DEE35-9990-427B-A237-2BFE549C26C6}"/>
              </a:ext>
            </a:extLst>
          </p:cNvPr>
          <p:cNvSpPr/>
          <p:nvPr/>
        </p:nvSpPr>
        <p:spPr>
          <a:xfrm>
            <a:off x="-8631" y="1979612"/>
            <a:ext cx="1989831"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8" name="TextBox 7">
            <a:extLst>
              <a:ext uri="{FF2B5EF4-FFF2-40B4-BE49-F238E27FC236}">
                <a16:creationId xmlns:a16="http://schemas.microsoft.com/office/drawing/2014/main" id="{06C7208E-5B67-4843-8126-EF203FA216BA}"/>
              </a:ext>
            </a:extLst>
          </p:cNvPr>
          <p:cNvSpPr txBox="1"/>
          <p:nvPr/>
        </p:nvSpPr>
        <p:spPr>
          <a:xfrm>
            <a:off x="2759330" y="6831096"/>
            <a:ext cx="3336670" cy="253916"/>
          </a:xfrm>
          <a:prstGeom prst="rect">
            <a:avLst/>
          </a:prstGeom>
          <a:solidFill>
            <a:schemeClr val="accent3">
              <a:lumMod val="40000"/>
              <a:lumOff val="60000"/>
            </a:schemeClr>
          </a:solidFill>
        </p:spPr>
        <p:txBody>
          <a:bodyPr wrap="square" rtlCol="0">
            <a:spAutoFit/>
          </a:bodyPr>
          <a:lstStyle/>
          <a:p>
            <a:pPr algn="ctr"/>
            <a:r>
              <a:rPr lang="en-US" sz="1000" b="1" dirty="0"/>
              <a:t>Diversification of products</a:t>
            </a:r>
            <a:endParaRPr lang="en-IN" sz="1000" b="1" dirty="0"/>
          </a:p>
        </p:txBody>
      </p:sp>
      <p:sp>
        <p:nvSpPr>
          <p:cNvPr id="9" name="TextBox 8">
            <a:extLst>
              <a:ext uri="{FF2B5EF4-FFF2-40B4-BE49-F238E27FC236}">
                <a16:creationId xmlns:a16="http://schemas.microsoft.com/office/drawing/2014/main" id="{6E309A72-0E1E-4152-870A-CDCA03CCF710}"/>
              </a:ext>
            </a:extLst>
          </p:cNvPr>
          <p:cNvSpPr txBox="1"/>
          <p:nvPr/>
        </p:nvSpPr>
        <p:spPr>
          <a:xfrm>
            <a:off x="2759330" y="7161212"/>
            <a:ext cx="3336670" cy="253916"/>
          </a:xfrm>
          <a:prstGeom prst="rect">
            <a:avLst/>
          </a:prstGeom>
          <a:solidFill>
            <a:schemeClr val="accent3">
              <a:lumMod val="40000"/>
              <a:lumOff val="60000"/>
            </a:schemeClr>
          </a:solidFill>
        </p:spPr>
        <p:txBody>
          <a:bodyPr wrap="square" rtlCol="0">
            <a:spAutoFit/>
          </a:bodyPr>
          <a:lstStyle/>
          <a:p>
            <a:pPr algn="ctr"/>
            <a:r>
              <a:rPr lang="en-US" sz="1000" b="1" dirty="0"/>
              <a:t>Diversification of markets</a:t>
            </a:r>
            <a:endParaRPr lang="en-IN" sz="1000" b="1" dirty="0"/>
          </a:p>
        </p:txBody>
      </p:sp>
      <p:sp>
        <p:nvSpPr>
          <p:cNvPr id="10" name="TextBox 9">
            <a:extLst>
              <a:ext uri="{FF2B5EF4-FFF2-40B4-BE49-F238E27FC236}">
                <a16:creationId xmlns:a16="http://schemas.microsoft.com/office/drawing/2014/main" id="{075935B2-BA7A-44AF-9057-A0124E709C76}"/>
              </a:ext>
            </a:extLst>
          </p:cNvPr>
          <p:cNvSpPr txBox="1"/>
          <p:nvPr/>
        </p:nvSpPr>
        <p:spPr>
          <a:xfrm>
            <a:off x="2759330" y="7770812"/>
            <a:ext cx="3336670" cy="400110"/>
          </a:xfrm>
          <a:prstGeom prst="rect">
            <a:avLst/>
          </a:prstGeom>
          <a:solidFill>
            <a:schemeClr val="accent3">
              <a:lumMod val="40000"/>
              <a:lumOff val="60000"/>
            </a:schemeClr>
          </a:solidFill>
        </p:spPr>
        <p:txBody>
          <a:bodyPr wrap="square" rtlCol="0">
            <a:spAutoFit/>
          </a:bodyPr>
          <a:lstStyle/>
          <a:p>
            <a:pPr algn="ctr"/>
            <a:r>
              <a:rPr lang="en-US" sz="1000" b="1" dirty="0"/>
              <a:t>India could become a sourcing destination for Western countries</a:t>
            </a:r>
            <a:endParaRPr lang="en-IN" sz="1000" b="1" dirty="0"/>
          </a:p>
        </p:txBody>
      </p:sp>
      <p:sp>
        <p:nvSpPr>
          <p:cNvPr id="11" name="TextBox 10">
            <a:extLst>
              <a:ext uri="{FF2B5EF4-FFF2-40B4-BE49-F238E27FC236}">
                <a16:creationId xmlns:a16="http://schemas.microsoft.com/office/drawing/2014/main" id="{2AA76302-75A5-4751-8AD2-5837EE871FC7}"/>
              </a:ext>
            </a:extLst>
          </p:cNvPr>
          <p:cNvSpPr txBox="1"/>
          <p:nvPr/>
        </p:nvSpPr>
        <p:spPr>
          <a:xfrm>
            <a:off x="2759330" y="8228012"/>
            <a:ext cx="3336670" cy="246221"/>
          </a:xfrm>
          <a:prstGeom prst="rect">
            <a:avLst/>
          </a:prstGeom>
          <a:solidFill>
            <a:schemeClr val="accent3">
              <a:lumMod val="40000"/>
              <a:lumOff val="60000"/>
            </a:schemeClr>
          </a:solidFill>
        </p:spPr>
        <p:txBody>
          <a:bodyPr wrap="square" rtlCol="0">
            <a:spAutoFit/>
          </a:bodyPr>
          <a:lstStyle/>
          <a:p>
            <a:pPr algn="ctr"/>
            <a:r>
              <a:rPr lang="en-US" sz="1000" b="1" dirty="0"/>
              <a:t>Opportunities from ‘Act East’ policy</a:t>
            </a:r>
            <a:endParaRPr lang="en-IN" sz="1000" b="1" dirty="0"/>
          </a:p>
        </p:txBody>
      </p:sp>
      <p:sp>
        <p:nvSpPr>
          <p:cNvPr id="12" name="TextBox 11">
            <a:extLst>
              <a:ext uri="{FF2B5EF4-FFF2-40B4-BE49-F238E27FC236}">
                <a16:creationId xmlns:a16="http://schemas.microsoft.com/office/drawing/2014/main" id="{9314FD7E-28DA-474D-8209-8F07C14862F3}"/>
              </a:ext>
            </a:extLst>
          </p:cNvPr>
          <p:cNvSpPr txBox="1"/>
          <p:nvPr/>
        </p:nvSpPr>
        <p:spPr>
          <a:xfrm>
            <a:off x="2720644" y="7466012"/>
            <a:ext cx="3336670" cy="246221"/>
          </a:xfrm>
          <a:prstGeom prst="rect">
            <a:avLst/>
          </a:prstGeom>
          <a:solidFill>
            <a:schemeClr val="accent3">
              <a:lumMod val="40000"/>
              <a:lumOff val="60000"/>
            </a:schemeClr>
          </a:solidFill>
        </p:spPr>
        <p:txBody>
          <a:bodyPr wrap="square" rtlCol="0">
            <a:spAutoFit/>
          </a:bodyPr>
          <a:lstStyle/>
          <a:p>
            <a:pPr algn="ctr"/>
            <a:r>
              <a:rPr lang="en-US" sz="1000" b="1" dirty="0"/>
              <a:t>Improved export orders</a:t>
            </a:r>
            <a:endParaRPr lang="en-IN" sz="1000" b="1" dirty="0"/>
          </a:p>
        </p:txBody>
      </p:sp>
      <p:sp>
        <p:nvSpPr>
          <p:cNvPr id="13" name="TextBox 12">
            <a:extLst>
              <a:ext uri="{FF2B5EF4-FFF2-40B4-BE49-F238E27FC236}">
                <a16:creationId xmlns:a16="http://schemas.microsoft.com/office/drawing/2014/main" id="{8431F2EA-E66B-4815-BB7C-20C23A42F93E}"/>
              </a:ext>
            </a:extLst>
          </p:cNvPr>
          <p:cNvSpPr txBox="1"/>
          <p:nvPr/>
        </p:nvSpPr>
        <p:spPr>
          <a:xfrm>
            <a:off x="2720644" y="8532812"/>
            <a:ext cx="3336670" cy="400110"/>
          </a:xfrm>
          <a:prstGeom prst="rect">
            <a:avLst/>
          </a:prstGeom>
          <a:solidFill>
            <a:schemeClr val="accent3">
              <a:lumMod val="40000"/>
              <a:lumOff val="60000"/>
            </a:schemeClr>
          </a:solidFill>
        </p:spPr>
        <p:txBody>
          <a:bodyPr wrap="square" rtlCol="0">
            <a:spAutoFit/>
          </a:bodyPr>
          <a:lstStyle/>
          <a:p>
            <a:pPr algn="ctr"/>
            <a:r>
              <a:rPr lang="en-US" sz="1000" b="1" dirty="0"/>
              <a:t>Newer opportunities from digitization/Adoption of new technologies</a:t>
            </a:r>
            <a:endParaRPr lang="en-IN" sz="1000" b="1" dirty="0"/>
          </a:p>
        </p:txBody>
      </p:sp>
    </p:spTree>
    <p:extLst>
      <p:ext uri="{BB962C8B-B14F-4D97-AF65-F5344CB8AC3E}">
        <p14:creationId xmlns:p14="http://schemas.microsoft.com/office/powerpoint/2010/main" val="82640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92040" y="198342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11" name="Rectangle 10"/>
          <p:cNvSpPr/>
          <p:nvPr/>
        </p:nvSpPr>
        <p:spPr>
          <a:xfrm>
            <a:off x="184660" y="9142412"/>
            <a:ext cx="72974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Picture 20" descr="new_ficci_logo"/>
          <p:cNvPicPr/>
          <p:nvPr/>
        </p:nvPicPr>
        <p:blipFill>
          <a:blip r:embed="rId3" cstate="print"/>
          <a:srcRect/>
          <a:stretch>
            <a:fillRect/>
          </a:stretch>
        </p:blipFill>
        <p:spPr bwMode="auto">
          <a:xfrm>
            <a:off x="92330" y="9237662"/>
            <a:ext cx="609600" cy="495300"/>
          </a:xfrm>
          <a:prstGeom prst="rect">
            <a:avLst/>
          </a:prstGeom>
          <a:noFill/>
          <a:ln w="9525">
            <a:noFill/>
            <a:miter lim="800000"/>
            <a:headEnd/>
            <a:tailEnd/>
          </a:ln>
        </p:spPr>
      </p:pic>
      <p:sp>
        <p:nvSpPr>
          <p:cNvPr id="7" name="Rectangle 6"/>
          <p:cNvSpPr/>
          <p:nvPr/>
        </p:nvSpPr>
        <p:spPr>
          <a:xfrm>
            <a:off x="0" y="1979612"/>
            <a:ext cx="4892040" cy="7201972"/>
          </a:xfrm>
          <a:prstGeom prst="rect">
            <a:avLst/>
          </a:prstGeom>
        </p:spPr>
        <p:txBody>
          <a:bodyPr wrap="square">
            <a:spAutoFit/>
          </a:bodyPr>
          <a:lstStyle/>
          <a:p>
            <a:pPr marL="91440" marR="137160" algn="just">
              <a:spcAft>
                <a:spcPts val="0"/>
              </a:spcAft>
            </a:pPr>
            <a:endParaRPr lang="en-US" sz="1050" dirty="0"/>
          </a:p>
          <a:p>
            <a:pPr marL="91440" marR="137160" algn="just">
              <a:spcAft>
                <a:spcPts val="0"/>
              </a:spcAft>
            </a:pPr>
            <a:r>
              <a:rPr lang="en-US" sz="1050" dirty="0"/>
              <a:t>Participants of the survey unanimously believed that government policies including those announced under the ambit of </a:t>
            </a:r>
            <a:r>
              <a:rPr lang="en-US" sz="1050" dirty="0" err="1"/>
              <a:t>Atma</a:t>
            </a:r>
            <a:r>
              <a:rPr lang="en-US" sz="1050" dirty="0"/>
              <a:t> </a:t>
            </a:r>
            <a:r>
              <a:rPr lang="en-US" sz="1050" dirty="0" err="1"/>
              <a:t>Nirbhar</a:t>
            </a:r>
            <a:r>
              <a:rPr lang="en-US" sz="1050" dirty="0"/>
              <a:t> Bharat package as well as policy provisions in the Union Budget 2021-22 will not only support economic revival but also give a thrust to Make in India by encouraging competition. Fiscal support, export support </a:t>
            </a:r>
            <a:r>
              <a:rPr lang="en-US" sz="1050" dirty="0" err="1"/>
              <a:t>programmes</a:t>
            </a:r>
            <a:r>
              <a:rPr lang="en-US" sz="1050" dirty="0"/>
              <a:t>, SME financial support scheme, focus on agriculture and thrust on attaining </a:t>
            </a:r>
            <a:r>
              <a:rPr lang="en-US" sz="1050" dirty="0" err="1"/>
              <a:t>Atma</a:t>
            </a:r>
            <a:r>
              <a:rPr lang="en-US" sz="1050" dirty="0"/>
              <a:t> </a:t>
            </a:r>
            <a:r>
              <a:rPr lang="en-US" sz="1050" dirty="0" err="1"/>
              <a:t>Nirbharta</a:t>
            </a:r>
            <a:r>
              <a:rPr lang="en-US" sz="1050" dirty="0"/>
              <a:t> is likely to create opportunities for all segments of the economy. </a:t>
            </a:r>
          </a:p>
          <a:p>
            <a:pPr marL="91440" marR="137160" algn="just">
              <a:spcAft>
                <a:spcPts val="0"/>
              </a:spcAft>
            </a:pPr>
            <a:endParaRPr lang="en-US" sz="1050" dirty="0"/>
          </a:p>
          <a:p>
            <a:pPr marL="91440" marR="137160" algn="just">
              <a:spcAft>
                <a:spcPts val="0"/>
              </a:spcAft>
            </a:pPr>
            <a:r>
              <a:rPr lang="en-US" sz="1050" dirty="0"/>
              <a:t>Participants of the survey unanimously agreed that the government’s capital expenditure push in the Union Budget 2021-22 towards building infrastructure will give a boost to demand as employment opportunities increase. This should enable a virtuous cycle of growth and lead to a faster revival in economic growth. </a:t>
            </a:r>
          </a:p>
          <a:p>
            <a:pPr marL="91440" marR="137160" algn="just">
              <a:spcAft>
                <a:spcPts val="0"/>
              </a:spcAft>
            </a:pPr>
            <a:endParaRPr lang="en-US" sz="1050" dirty="0"/>
          </a:p>
          <a:p>
            <a:pPr marL="91440" marR="137160" algn="just">
              <a:spcAft>
                <a:spcPts val="0"/>
              </a:spcAft>
            </a:pPr>
            <a:r>
              <a:rPr lang="en-US" sz="1050" dirty="0"/>
              <a:t>Surveyed companies also believed that recent initiatives such as vocal for local will go a long way in developing Brand India. They are focusing on creation of newer products as well as diversification of existing product categories to tap new markets globally. Companies expect higher export orders in the coming months on the back of global economic recovery led by large scale vaccination drive against Covid-19 around the world. </a:t>
            </a:r>
          </a:p>
          <a:p>
            <a:pPr marL="91440" marR="137160" algn="just">
              <a:spcAft>
                <a:spcPts val="0"/>
              </a:spcAft>
            </a:pPr>
            <a:endParaRPr lang="en-US" sz="1050" dirty="0"/>
          </a:p>
          <a:p>
            <a:pPr marL="91440" marR="137160" algn="just">
              <a:spcAft>
                <a:spcPts val="0"/>
              </a:spcAft>
            </a:pPr>
            <a:r>
              <a:rPr lang="en-US" sz="1050" dirty="0"/>
              <a:t>Furthermore, respondents emphasized that given the current global sentiment, India could easily become the preferred sourcing destination for western countries if adequate and timely steps taken to support this change. </a:t>
            </a:r>
          </a:p>
          <a:p>
            <a:pPr marL="91440" marR="137160" algn="just"/>
            <a:endParaRPr lang="en-US" sz="1050" dirty="0"/>
          </a:p>
          <a:p>
            <a:pPr marL="91440" marR="137160" algn="just"/>
            <a:r>
              <a:rPr lang="en-US" sz="1050" dirty="0"/>
              <a:t>In addition, capitalizing on the government’s stance on ‘Act East’ policy could prove beneficial for India Inc. and will open a plethora of opportunities in terms of accessing greater markets.</a:t>
            </a:r>
          </a:p>
          <a:p>
            <a:pPr marL="91440" marR="137160" algn="just">
              <a:spcAft>
                <a:spcPts val="0"/>
              </a:spcAft>
            </a:pPr>
            <a:endParaRPr lang="en-US" sz="1050" dirty="0"/>
          </a:p>
          <a:p>
            <a:pPr marL="91440" marR="137160" algn="just">
              <a:spcAft>
                <a:spcPts val="0"/>
              </a:spcAft>
            </a:pPr>
            <a:r>
              <a:rPr lang="en-US" sz="1050" dirty="0"/>
              <a:t>Furthermore, the long-awaited vehicle scrappage policy announced as a part of the budget provisions is also likely to support demand. While several steps have been taken to ensure revival in demand, sustaining the momentum will be extremely important. </a:t>
            </a:r>
          </a:p>
          <a:p>
            <a:pPr marL="91440" marR="137160" algn="just">
              <a:spcAft>
                <a:spcPts val="0"/>
              </a:spcAft>
            </a:pPr>
            <a:endParaRPr lang="en-US" sz="1050" dirty="0"/>
          </a:p>
          <a:p>
            <a:pPr marL="91440" marR="137160" algn="just">
              <a:spcAft>
                <a:spcPts val="0"/>
              </a:spcAft>
            </a:pPr>
            <a:r>
              <a:rPr lang="en-US" sz="1050" dirty="0"/>
              <a:t>Lastly, respondents highlighted that the pandemic caused massive shifts in the way businesses operate, with level of digitization playing a major role in determining success in the post COVID-19 world. Sectors have witnessed emergence of new trends and many businesses have undergone substantial transformation during this time. Larger internet penetration in the country has unlocked new ways of transaction between businesses and consumers. Businesses are witnessing increased automation, shift towards OTT platforms, growth in digital advertisements and adoption of new technologies to not only remain relevant but also support business expansion.</a:t>
            </a:r>
          </a:p>
        </p:txBody>
      </p:sp>
    </p:spTree>
    <p:extLst>
      <p:ext uri="{BB962C8B-B14F-4D97-AF65-F5344CB8AC3E}">
        <p14:creationId xmlns:p14="http://schemas.microsoft.com/office/powerpoint/2010/main" val="307992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1" y="1979612"/>
            <a:ext cx="1989831"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4" name="Rectangle 1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14"/>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7"/>
          <p:cNvSpPr/>
          <p:nvPr/>
        </p:nvSpPr>
        <p:spPr>
          <a:xfrm>
            <a:off x="2004565" y="2619469"/>
            <a:ext cx="4800600" cy="6555641"/>
          </a:xfrm>
          <a:prstGeom prst="rect">
            <a:avLst/>
          </a:prstGeom>
        </p:spPr>
        <p:txBody>
          <a:bodyPr wrap="square">
            <a:spAutoFit/>
          </a:bodyPr>
          <a:lstStyle/>
          <a:p>
            <a:pPr marL="91440" marR="137160" algn="just"/>
            <a:r>
              <a:rPr lang="en-US" sz="1050" dirty="0">
                <a:latin typeface="+mj-lt"/>
              </a:rPr>
              <a:t>The government extended the Production Linked Incentive (PLI) Scheme to ten more labor intensive sectors including automotive, pharmaceutical, food products and advance cell chemistry battery, thereby providing a big boost (Rs. 1.46 lakh crore) to achieve Atma </a:t>
            </a:r>
            <a:r>
              <a:rPr lang="en-US" sz="1050" dirty="0" err="1">
                <a:latin typeface="+mj-lt"/>
              </a:rPr>
              <a:t>nirbharta</a:t>
            </a:r>
            <a:r>
              <a:rPr lang="en-US" sz="1050" dirty="0">
                <a:latin typeface="+mj-lt"/>
              </a:rPr>
              <a:t> in manufacturing. </a:t>
            </a:r>
          </a:p>
          <a:p>
            <a:pPr marL="91440" marR="137160" algn="just"/>
            <a:endParaRPr lang="en-US" sz="1050" dirty="0">
              <a:latin typeface="+mj-lt"/>
            </a:endParaRPr>
          </a:p>
          <a:p>
            <a:pPr marL="91440" marR="137160" algn="just"/>
            <a:r>
              <a:rPr lang="en-US" sz="1050" dirty="0">
                <a:latin typeface="+mj-lt"/>
              </a:rPr>
              <a:t>In this backdrop, companies were asked to provide their feedback on the PLI scheme. They were also asked to suggest additional measures to boost manufacturing in the country.</a:t>
            </a: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endParaRPr lang="en-US" sz="1050" dirty="0">
              <a:latin typeface="+mj-lt"/>
            </a:endParaRPr>
          </a:p>
          <a:p>
            <a:pPr marL="91440" marR="137160" algn="just"/>
            <a:r>
              <a:rPr lang="en-US" sz="1050" dirty="0">
                <a:latin typeface="+mj-lt"/>
              </a:rPr>
              <a:t>While 51% of the participating companies said that they are likely to benefit from the recently announced PLI scheme, it was a close call with those who thought otherwise (49%). Participants of the survey strongly felt that the scheme be extended to the entire manufacturing sector, especially </a:t>
            </a:r>
            <a:r>
              <a:rPr lang="en-US" sz="1050" dirty="0" err="1">
                <a:latin typeface="+mj-lt"/>
              </a:rPr>
              <a:t>labour-intensive</a:t>
            </a:r>
            <a:r>
              <a:rPr lang="en-US" sz="1050" dirty="0">
                <a:latin typeface="+mj-lt"/>
              </a:rPr>
              <a:t> industries, as it would not only boost manufacturing capabilities of the country but also enhance employment generation. </a:t>
            </a:r>
          </a:p>
          <a:p>
            <a:pPr marL="91440" marR="137160" algn="just"/>
            <a:endParaRPr lang="en-US" sz="1050" b="1" dirty="0">
              <a:latin typeface="+mj-lt"/>
            </a:endParaRPr>
          </a:p>
          <a:p>
            <a:pPr marL="91440" marR="137160" algn="just"/>
            <a:r>
              <a:rPr lang="en-US" sz="1050" dirty="0">
                <a:latin typeface="+mj-lt"/>
              </a:rPr>
              <a:t>In addition, greater clarity, less bureaucratic interference, removal of restrictive clauses and timely release of incentives provided under the scheme must be ensured to boost industry’s confidence in the scheme. </a:t>
            </a:r>
          </a:p>
          <a:p>
            <a:pPr marL="91440" marR="137160" algn="just"/>
            <a:endParaRPr lang="en-US" sz="1050" dirty="0">
              <a:latin typeface="+mj-lt"/>
            </a:endParaRPr>
          </a:p>
          <a:p>
            <a:pPr marL="91440" marR="137160" algn="just"/>
            <a:r>
              <a:rPr lang="en-US" sz="1050" dirty="0">
                <a:latin typeface="+mj-lt"/>
              </a:rPr>
              <a:t>Respondents believed that monitoring and implementation of the scheme will hold key to its success and the same must be carried out transparently. This must be accompanied by regular follow up with stakeholders to plug any issues that can inhibit its efficacy. A good supportive system will be essential for the scheme to perform as envisioned.</a:t>
            </a:r>
          </a:p>
        </p:txBody>
      </p:sp>
      <p:pic>
        <p:nvPicPr>
          <p:cNvPr id="16" name="Picture 15" descr="new_ficci_logo">
            <a:extLst>
              <a:ext uri="{FF2B5EF4-FFF2-40B4-BE49-F238E27FC236}">
                <a16:creationId xmlns:a16="http://schemas.microsoft.com/office/drawing/2014/main" id="{F37773F6-EBAB-427E-AB7F-D09918234FD9}"/>
              </a:ext>
            </a:extLst>
          </p:cNvPr>
          <p:cNvPicPr/>
          <p:nvPr/>
        </p:nvPicPr>
        <p:blipFill>
          <a:blip r:embed="rId3" cstate="print"/>
          <a:srcRect/>
          <a:stretch>
            <a:fillRect/>
          </a:stretch>
        </p:blipFill>
        <p:spPr bwMode="auto">
          <a:xfrm>
            <a:off x="6172200" y="9326141"/>
            <a:ext cx="609600" cy="495300"/>
          </a:xfrm>
          <a:prstGeom prst="rect">
            <a:avLst/>
          </a:prstGeom>
          <a:noFill/>
          <a:ln w="9525">
            <a:noFill/>
            <a:miter lim="800000"/>
            <a:headEnd/>
            <a:tailEnd/>
          </a:ln>
        </p:spPr>
      </p:pic>
      <p:sp>
        <p:nvSpPr>
          <p:cNvPr id="10" name="Rectangle 9"/>
          <p:cNvSpPr/>
          <p:nvPr/>
        </p:nvSpPr>
        <p:spPr>
          <a:xfrm>
            <a:off x="1981199" y="1980564"/>
            <a:ext cx="4885431" cy="584735"/>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Feedback on Production Linked Incentive Scheme &amp; Additional Ways to Boost Manufacturing</a:t>
            </a:r>
          </a:p>
        </p:txBody>
      </p:sp>
      <p:sp>
        <p:nvSpPr>
          <p:cNvPr id="17" name="Text Box 1">
            <a:extLst>
              <a:ext uri="{FF2B5EF4-FFF2-40B4-BE49-F238E27FC236}">
                <a16:creationId xmlns:a16="http://schemas.microsoft.com/office/drawing/2014/main" id="{E22F6F2D-3ED9-4D30-B45A-746A684780AB}"/>
              </a:ext>
            </a:extLst>
          </p:cNvPr>
          <p:cNvSpPr txBox="1"/>
          <p:nvPr/>
        </p:nvSpPr>
        <p:spPr>
          <a:xfrm>
            <a:off x="5299320" y="4015404"/>
            <a:ext cx="1590675" cy="247650"/>
          </a:xfrm>
          <a:prstGeom prst="rect">
            <a:avLst/>
          </a:prstGeom>
        </p:spPr>
        <p:txBody>
          <a:bodyPr wrap="square" rtlCol="0"/>
          <a:lstStyle/>
          <a:p>
            <a:pPr>
              <a:spcAft>
                <a:spcPts val="0"/>
              </a:spcAft>
            </a:pPr>
            <a:r>
              <a:rPr lang="en-IN"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800" i="1" dirty="0">
                <a:effectLst/>
                <a:latin typeface="Calibri" panose="020F0502020204030204" pitchFamily="34" charset="0"/>
                <a:ea typeface="Times New Roman" panose="02020603050405020304" pitchFamily="18" charset="0"/>
                <a:cs typeface="Times New Roman" panose="02020603050405020304" pitchFamily="18" charset="0"/>
              </a:rPr>
              <a:t>(Proportion of respondents)</a:t>
            </a:r>
            <a:endParaRPr lang="en-IN" sz="1100" i="1" dirty="0">
              <a:effectLst/>
              <a:latin typeface="Times New Roman" panose="02020603050405020304" pitchFamily="18" charset="0"/>
              <a:ea typeface="Times New Roman" panose="02020603050405020304" pitchFamily="18" charset="0"/>
            </a:endParaRPr>
          </a:p>
        </p:txBody>
      </p:sp>
      <p:graphicFrame>
        <p:nvGraphicFramePr>
          <p:cNvPr id="13" name="Chart 12">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4100608829"/>
              </p:ext>
            </p:extLst>
          </p:nvPr>
        </p:nvGraphicFramePr>
        <p:xfrm>
          <a:off x="2743200" y="4066216"/>
          <a:ext cx="2971800" cy="22567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785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92040" y="198342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11" name="Rectangle 10"/>
          <p:cNvSpPr/>
          <p:nvPr/>
        </p:nvSpPr>
        <p:spPr>
          <a:xfrm>
            <a:off x="184660" y="9142412"/>
            <a:ext cx="72974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Picture 20" descr="new_ficci_logo"/>
          <p:cNvPicPr/>
          <p:nvPr/>
        </p:nvPicPr>
        <p:blipFill>
          <a:blip r:embed="rId3" cstate="print"/>
          <a:srcRect/>
          <a:stretch>
            <a:fillRect/>
          </a:stretch>
        </p:blipFill>
        <p:spPr bwMode="auto">
          <a:xfrm>
            <a:off x="92330" y="9237662"/>
            <a:ext cx="609600" cy="495300"/>
          </a:xfrm>
          <a:prstGeom prst="rect">
            <a:avLst/>
          </a:prstGeom>
          <a:noFill/>
          <a:ln w="9525">
            <a:noFill/>
            <a:miter lim="800000"/>
            <a:headEnd/>
            <a:tailEnd/>
          </a:ln>
        </p:spPr>
      </p:pic>
      <p:sp>
        <p:nvSpPr>
          <p:cNvPr id="7" name="Rectangle 6"/>
          <p:cNvSpPr/>
          <p:nvPr/>
        </p:nvSpPr>
        <p:spPr>
          <a:xfrm>
            <a:off x="0" y="2055812"/>
            <a:ext cx="4892040" cy="6232475"/>
          </a:xfrm>
          <a:prstGeom prst="rect">
            <a:avLst/>
          </a:prstGeom>
        </p:spPr>
        <p:txBody>
          <a:bodyPr wrap="square">
            <a:spAutoFit/>
          </a:bodyPr>
          <a:lstStyle/>
          <a:p>
            <a:pPr marL="91440" marR="137160" algn="just">
              <a:spcAft>
                <a:spcPts val="0"/>
              </a:spcAft>
            </a:pPr>
            <a:r>
              <a:rPr lang="en-US" sz="1050" b="1" i="1" dirty="0"/>
              <a:t>Additional Measures to Boost Manufacturing</a:t>
            </a:r>
          </a:p>
          <a:p>
            <a:pPr marL="91440" marR="137160" algn="just">
              <a:spcAft>
                <a:spcPts val="0"/>
              </a:spcAft>
            </a:pPr>
            <a:endParaRPr lang="en-US" sz="1050" dirty="0"/>
          </a:p>
          <a:p>
            <a:pPr marL="91440" marR="137160" algn="just">
              <a:spcAft>
                <a:spcPts val="0"/>
              </a:spcAft>
            </a:pPr>
            <a:r>
              <a:rPr lang="en-US" sz="1050" dirty="0"/>
              <a:t>Participating companies regarded improving ease of doing business as the most important component to boost India’s manufacturing prowess. Greater transparency and clarity of regulatory procedures, processes &amp; policies; definite timelines and smooth approvals of licenses, projects &amp; other government services; truly single window approval system; reduction in bureaucratic interference; simplification of GST refund process were some of the areas that were highlighted by the participants for further action. They added that efforts must also be made to reduce the cost of doing business by enhancing infrastructure creation as well as achieving cost efficiency in logistics and supply chain management. </a:t>
            </a:r>
          </a:p>
          <a:p>
            <a:pPr marL="91440" marR="137160" algn="just">
              <a:spcAft>
                <a:spcPts val="0"/>
              </a:spcAft>
            </a:pPr>
            <a:endParaRPr lang="en-US" sz="1050" dirty="0"/>
          </a:p>
          <a:p>
            <a:pPr marL="91440" marR="137160" algn="just">
              <a:spcAft>
                <a:spcPts val="0"/>
              </a:spcAft>
            </a:pPr>
            <a:r>
              <a:rPr lang="en-US" sz="1050" dirty="0"/>
              <a:t>In addition, continuous availability of credit at a reasonable cost to the entire industry, with special focus on improving credit flows to MSMEs will be vital to sustain recovery. Moratorium period for Covid loans must be extended for the MSME sector. </a:t>
            </a:r>
          </a:p>
          <a:p>
            <a:pPr marL="91440" marR="137160" algn="just">
              <a:spcAft>
                <a:spcPts val="0"/>
              </a:spcAft>
            </a:pPr>
            <a:endParaRPr lang="en-US" sz="1050" dirty="0"/>
          </a:p>
          <a:p>
            <a:pPr marL="91440" marR="137160" algn="just">
              <a:spcAft>
                <a:spcPts val="0"/>
              </a:spcAft>
            </a:pPr>
            <a:r>
              <a:rPr lang="en-US" sz="1050" dirty="0"/>
              <a:t>Respondents to the survey suggested that long term incentives to industry, particularly towards skill upgradation of employees/ workforce was the need of the hour. They were looking forward to the new and simplified labor laws as these would enhance our manufacturing competitiveness. </a:t>
            </a:r>
          </a:p>
          <a:p>
            <a:pPr marL="91440" marR="137160" algn="just">
              <a:spcAft>
                <a:spcPts val="0"/>
              </a:spcAft>
            </a:pPr>
            <a:endParaRPr lang="en-US" sz="1050" dirty="0"/>
          </a:p>
          <a:p>
            <a:pPr marL="91440" marR="137160" algn="just">
              <a:spcAft>
                <a:spcPts val="0"/>
              </a:spcAft>
            </a:pPr>
            <a:r>
              <a:rPr lang="en-US" sz="1050" dirty="0"/>
              <a:t>In addition, companies stressed on the need for reducing customs duty on imports to curtail rising domestic prices of raw materials. Commodity prices have risen drastically in the past few weeks and this is impacting profitability and viability of business. Participants of the survey highlighted that India is heavily dependent on imports for meeting its raw material requirement and thus restrictions on imports must be removed at least until India achieves some level of </a:t>
            </a:r>
            <a:r>
              <a:rPr lang="en-US" sz="1050" dirty="0" err="1"/>
              <a:t>atma</a:t>
            </a:r>
            <a:r>
              <a:rPr lang="en-US" sz="1050" dirty="0"/>
              <a:t> </a:t>
            </a:r>
            <a:r>
              <a:rPr lang="en-US" sz="1050" dirty="0" err="1"/>
              <a:t>nirbharta</a:t>
            </a:r>
            <a:r>
              <a:rPr lang="en-US" sz="1050" dirty="0"/>
              <a:t> in production of industrial inputs such as components and parts. </a:t>
            </a:r>
          </a:p>
          <a:p>
            <a:pPr marL="91440" marR="137160" algn="just">
              <a:spcAft>
                <a:spcPts val="0"/>
              </a:spcAft>
            </a:pPr>
            <a:endParaRPr lang="en-US" sz="1050" dirty="0"/>
          </a:p>
          <a:p>
            <a:pPr marL="91440" marR="137160" algn="just">
              <a:spcAft>
                <a:spcPts val="0"/>
              </a:spcAft>
            </a:pPr>
            <a:r>
              <a:rPr lang="en-US" sz="1050" dirty="0"/>
              <a:t>Furthermore, international trade pacts must be revisited and rethought to create a level playing field for all stakeholders involved. </a:t>
            </a:r>
          </a:p>
          <a:p>
            <a:pPr marL="91440" marR="137160" algn="just">
              <a:spcAft>
                <a:spcPts val="0"/>
              </a:spcAft>
            </a:pPr>
            <a:endParaRPr lang="en-US" sz="1050" dirty="0"/>
          </a:p>
          <a:p>
            <a:pPr marL="91440" marR="137160" algn="just">
              <a:spcAft>
                <a:spcPts val="0"/>
              </a:spcAft>
            </a:pPr>
            <a:r>
              <a:rPr lang="en-US" sz="1050" dirty="0"/>
              <a:t>Lastly, it was felt that Industry 4.0 and 4.0 plus initiatives including artificial intelligence, machine learning, internet of things, increased automation/ digitization must be promoted more rigorously to remain ahead of the curve. Greater focus and incentives must be spelt out for R&amp;D activities of industry to enable faster technological adaption. </a:t>
            </a:r>
          </a:p>
        </p:txBody>
      </p:sp>
    </p:spTree>
    <p:extLst>
      <p:ext uri="{BB962C8B-B14F-4D97-AF65-F5344CB8AC3E}">
        <p14:creationId xmlns:p14="http://schemas.microsoft.com/office/powerpoint/2010/main" val="158196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342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1965960" y="1979758"/>
            <a:ext cx="4892040" cy="45705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Survey Profile</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pic>
        <p:nvPicPr>
          <p:cNvPr id="21" name="Picture 20" descr="new_ficci_logo"/>
          <p:cNvPicPr/>
          <p:nvPr/>
        </p:nvPicPr>
        <p:blipFill>
          <a:blip r:embed="rId3" cstate="print"/>
          <a:srcRect/>
          <a:stretch>
            <a:fillRect/>
          </a:stretch>
        </p:blipFill>
        <p:spPr bwMode="auto">
          <a:xfrm>
            <a:off x="5807330" y="9237662"/>
            <a:ext cx="609600" cy="495300"/>
          </a:xfrm>
          <a:prstGeom prst="rect">
            <a:avLst/>
          </a:prstGeom>
          <a:noFill/>
          <a:ln w="9525">
            <a:noFill/>
            <a:miter lim="800000"/>
            <a:headEnd/>
            <a:tailEnd/>
          </a:ln>
        </p:spPr>
      </p:pic>
      <p:sp>
        <p:nvSpPr>
          <p:cNvPr id="7" name="Rectangle 6"/>
          <p:cNvSpPr/>
          <p:nvPr/>
        </p:nvSpPr>
        <p:spPr>
          <a:xfrm>
            <a:off x="1965960" y="2566881"/>
            <a:ext cx="4892040" cy="577081"/>
          </a:xfrm>
          <a:prstGeom prst="rect">
            <a:avLst/>
          </a:prstGeom>
          <a:noFill/>
        </p:spPr>
        <p:txBody>
          <a:bodyPr wrap="square">
            <a:spAutoFit/>
          </a:bodyPr>
          <a:lstStyle/>
          <a:p>
            <a:pPr algn="just"/>
            <a:r>
              <a:rPr lang="en-IN" sz="1050" dirty="0"/>
              <a:t>The survey drew responses from about 190 companies with a turnover ranging from Rs 1 crore to Rs 1.37 lakh crore and belonging to a wide array of sectors. The survey gauges expectations of the respondents for the period January to June 2021. </a:t>
            </a:r>
            <a:endParaRPr lang="en-US" sz="1050" dirty="0"/>
          </a:p>
        </p:txBody>
      </p:sp>
      <p:sp>
        <p:nvSpPr>
          <p:cNvPr id="32" name="Rectangle 38"/>
          <p:cNvSpPr>
            <a:spLocks noChangeArrowheads="1"/>
          </p:cNvSpPr>
          <p:nvPr/>
        </p:nvSpPr>
        <p:spPr bwMode="auto">
          <a:xfrm>
            <a:off x="134315" y="345813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7">
            <a:extLst>
              <a:ext uri="{FF2B5EF4-FFF2-40B4-BE49-F238E27FC236}">
                <a16:creationId xmlns:a16="http://schemas.microsoft.com/office/drawing/2014/main" id="{3585C157-AD92-489D-AA63-2A0DD65D0B04}"/>
              </a:ext>
            </a:extLst>
          </p:cNvPr>
          <p:cNvSpPr/>
          <p:nvPr/>
        </p:nvSpPr>
        <p:spPr>
          <a:xfrm>
            <a:off x="5715000" y="8990012"/>
            <a:ext cx="914400" cy="868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new_ficci_logo"/>
          <p:cNvPicPr/>
          <p:nvPr/>
        </p:nvPicPr>
        <p:blipFill>
          <a:blip r:embed="rId3" cstate="print"/>
          <a:srcRect/>
          <a:stretch>
            <a:fillRect/>
          </a:stretch>
        </p:blipFill>
        <p:spPr bwMode="auto">
          <a:xfrm>
            <a:off x="5925447" y="9166156"/>
            <a:ext cx="609600" cy="49530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2362880316"/>
              </p:ext>
            </p:extLst>
          </p:nvPr>
        </p:nvGraphicFramePr>
        <p:xfrm>
          <a:off x="2579812" y="3298367"/>
          <a:ext cx="3805748" cy="2243372"/>
        </p:xfrm>
        <a:graphic>
          <a:graphicData uri="http://schemas.openxmlformats.org/drawingml/2006/table">
            <a:tbl>
              <a:tblPr firstRow="1" bandRow="1">
                <a:tableStyleId>{5DA37D80-6434-44D0-A028-1B22A696006F}</a:tableStyleId>
              </a:tblPr>
              <a:tblGrid>
                <a:gridCol w="951437">
                  <a:extLst>
                    <a:ext uri="{9D8B030D-6E8A-4147-A177-3AD203B41FA5}">
                      <a16:colId xmlns:a16="http://schemas.microsoft.com/office/drawing/2014/main" val="20000"/>
                    </a:ext>
                  </a:extLst>
                </a:gridCol>
                <a:gridCol w="951437">
                  <a:extLst>
                    <a:ext uri="{9D8B030D-6E8A-4147-A177-3AD203B41FA5}">
                      <a16:colId xmlns:a16="http://schemas.microsoft.com/office/drawing/2014/main" val="20001"/>
                    </a:ext>
                  </a:extLst>
                </a:gridCol>
                <a:gridCol w="951437">
                  <a:extLst>
                    <a:ext uri="{9D8B030D-6E8A-4147-A177-3AD203B41FA5}">
                      <a16:colId xmlns:a16="http://schemas.microsoft.com/office/drawing/2014/main" val="20002"/>
                    </a:ext>
                  </a:extLst>
                </a:gridCol>
                <a:gridCol w="951437">
                  <a:extLst>
                    <a:ext uri="{9D8B030D-6E8A-4147-A177-3AD203B41FA5}">
                      <a16:colId xmlns:a16="http://schemas.microsoft.com/office/drawing/2014/main" val="20003"/>
                    </a:ext>
                  </a:extLst>
                </a:gridCol>
              </a:tblGrid>
              <a:tr h="357645">
                <a:tc gridSpan="4">
                  <a:txBody>
                    <a:bodyPr/>
                    <a:lstStyle/>
                    <a:p>
                      <a:pPr marL="0" marR="0" lvl="0" indent="0" algn="ctr" defTabSz="914046" rtl="0" eaLnBrk="1" fontAlgn="base" latinLnBrk="0" hangingPunct="1">
                        <a:lnSpc>
                          <a:spcPct val="100000"/>
                        </a:lnSpc>
                        <a:spcBef>
                          <a:spcPct val="0"/>
                        </a:spcBef>
                        <a:spcAft>
                          <a:spcPct val="0"/>
                        </a:spcAft>
                        <a:buClrTx/>
                        <a:buSzTx/>
                        <a:buFontTx/>
                        <a:buNone/>
                        <a:tabLst/>
                        <a:defRPr/>
                      </a:pPr>
                      <a:r>
                        <a:rPr lang="en-IN" sz="800" kern="1200" dirty="0">
                          <a:solidFill>
                            <a:schemeClr val="tx1">
                              <a:lumMod val="85000"/>
                              <a:lumOff val="15000"/>
                            </a:schemeClr>
                          </a:solidFill>
                          <a:latin typeface="Trebuchet MS" panose="020B0603020202020204" pitchFamily="34" charset="0"/>
                          <a:ea typeface="+mn-ea"/>
                          <a:cs typeface="+mn-cs"/>
                        </a:rPr>
                        <a:t>Broad Sectoral Coverage</a:t>
                      </a:r>
                    </a:p>
                  </a:txBody>
                  <a:tcPr anchor="ctr">
                    <a:noFill/>
                  </a:tcPr>
                </a:tc>
                <a:tc hMerge="1">
                  <a:txBody>
                    <a:bodyPr/>
                    <a:lstStyle/>
                    <a:p>
                      <a:pPr algn="ctr"/>
                      <a:endParaRPr lang="en-IN" sz="800" dirty="0">
                        <a:latin typeface="Trebuchet MS" panose="020B0603020202020204" pitchFamily="34" charset="0"/>
                      </a:endParaRPr>
                    </a:p>
                  </a:txBody>
                  <a:tcPr/>
                </a:tc>
                <a:tc hMerge="1">
                  <a:txBody>
                    <a:bodyPr/>
                    <a:lstStyle/>
                    <a:p>
                      <a:pPr algn="ctr"/>
                      <a:endParaRPr lang="en-IN" sz="800" dirty="0">
                        <a:latin typeface="Trebuchet MS" panose="020B0603020202020204" pitchFamily="34" charset="0"/>
                      </a:endParaRPr>
                    </a:p>
                  </a:txBody>
                  <a:tcPr/>
                </a:tc>
                <a:tc hMerge="1">
                  <a:txBody>
                    <a:bodyPr/>
                    <a:lstStyle/>
                    <a:p>
                      <a:pPr algn="ctr"/>
                      <a:endParaRPr lang="en-IN" sz="800" dirty="0">
                        <a:latin typeface="Trebuchet MS" panose="020B0603020202020204" pitchFamily="34" charset="0"/>
                      </a:endParaRPr>
                    </a:p>
                  </a:txBody>
                  <a:tcPr/>
                </a:tc>
                <a:extLst>
                  <a:ext uri="{0D108BD9-81ED-4DB2-BD59-A6C34878D82A}">
                    <a16:rowId xmlns:a16="http://schemas.microsoft.com/office/drawing/2014/main" val="10000"/>
                  </a:ext>
                </a:extLst>
              </a:tr>
              <a:tr h="376918">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IN" sz="800" b="0" i="0" u="none" strike="noStrike" kern="1200" cap="none" normalizeH="0" baseline="0" dirty="0">
                          <a:ln>
                            <a:noFill/>
                          </a:ln>
                          <a:solidFill>
                            <a:schemeClr val="tx1">
                              <a:lumMod val="85000"/>
                              <a:lumOff val="15000"/>
                            </a:schemeClr>
                          </a:solidFill>
                          <a:effectLst/>
                          <a:latin typeface="Trebuchet MS" panose="020B0603020202020204" pitchFamily="34" charset="0"/>
                          <a:cs typeface="Times New Roman" panose="02020603050405020304" pitchFamily="18" charset="0"/>
                        </a:rPr>
                        <a:t>Food Processing</a:t>
                      </a:r>
                    </a:p>
                  </a:txBody>
                  <a:tcPr anchor="ctr"/>
                </a:tc>
                <a:tc>
                  <a:txBody>
                    <a:bodyPr/>
                    <a:lstStyle/>
                    <a:p>
                      <a:pPr algn="ctr"/>
                      <a:r>
                        <a:rPr lang="en-IN" sz="800" dirty="0">
                          <a:solidFill>
                            <a:schemeClr val="tx1">
                              <a:lumMod val="85000"/>
                              <a:lumOff val="15000"/>
                            </a:schemeClr>
                          </a:solidFill>
                          <a:latin typeface="Trebuchet MS" panose="020B0603020202020204" pitchFamily="34" charset="0"/>
                        </a:rPr>
                        <a:t>Textile/Apparel</a:t>
                      </a: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cs typeface="Times New Roman" panose="02020603050405020304" pitchFamily="18" charset="0"/>
                        </a:rPr>
                        <a:t>Chemicals &amp; Pharmaceutical</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tc>
                  <a:txBody>
                    <a:bodyPr/>
                    <a:lstStyle/>
                    <a:p>
                      <a:pPr algn="ct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Defence &amp; Aerospace</a:t>
                      </a:r>
                      <a:endParaRPr lang="en-IN" sz="800" dirty="0">
                        <a:solidFill>
                          <a:schemeClr val="tx1">
                            <a:lumMod val="85000"/>
                            <a:lumOff val="15000"/>
                          </a:schemeClr>
                        </a:solidFill>
                        <a:latin typeface="Trebuchet MS" panose="020B0603020202020204" pitchFamily="34" charset="0"/>
                      </a:endParaRPr>
                    </a:p>
                  </a:txBody>
                  <a:tcPr anchor="ctr"/>
                </a:tc>
                <a:extLst>
                  <a:ext uri="{0D108BD9-81ED-4DB2-BD59-A6C34878D82A}">
                    <a16:rowId xmlns:a16="http://schemas.microsoft.com/office/drawing/2014/main" val="10001"/>
                  </a:ext>
                </a:extLst>
              </a:tr>
              <a:tr h="373847">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Agricultural Equipment</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Financial Services</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Metals</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normalizeH="0" baseline="0" dirty="0">
                          <a:ln>
                            <a:noFill/>
                          </a:ln>
                          <a:solidFill>
                            <a:schemeClr val="tx1">
                              <a:lumMod val="85000"/>
                              <a:lumOff val="15000"/>
                            </a:schemeClr>
                          </a:solidFill>
                          <a:effectLst/>
                          <a:latin typeface="Trebuchet MS" panose="020B0603020202020204" pitchFamily="34" charset="0"/>
                          <a:cs typeface="Times New Roman" panose="02020603050405020304" pitchFamily="18" charset="0"/>
                        </a:rPr>
                        <a:t>Travel &amp; Tourism</a:t>
                      </a:r>
                    </a:p>
                  </a:txBody>
                  <a:tcPr anchor="ctr"/>
                </a:tc>
                <a:extLst>
                  <a:ext uri="{0D108BD9-81ED-4DB2-BD59-A6C34878D82A}">
                    <a16:rowId xmlns:a16="http://schemas.microsoft.com/office/drawing/2014/main" val="10002"/>
                  </a:ext>
                </a:extLst>
              </a:tr>
              <a:tr h="361727">
                <a:tc>
                  <a:txBody>
                    <a:bodyPr/>
                    <a:lstStyle/>
                    <a:p>
                      <a:pPr algn="ctr"/>
                      <a:r>
                        <a:rPr lang="en-IN" sz="800" dirty="0">
                          <a:solidFill>
                            <a:schemeClr val="tx1">
                              <a:lumMod val="85000"/>
                              <a:lumOff val="15000"/>
                            </a:schemeClr>
                          </a:solidFill>
                          <a:latin typeface="Trebuchet MS" panose="020B0603020202020204" pitchFamily="34" charset="0"/>
                        </a:rPr>
                        <a:t>Energy</a:t>
                      </a: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lang="en-US" altLang="en-US" sz="800" dirty="0">
                          <a:solidFill>
                            <a:schemeClr val="tx1">
                              <a:lumMod val="85000"/>
                              <a:lumOff val="15000"/>
                            </a:schemeClr>
                          </a:solidFill>
                          <a:latin typeface="Trebuchet MS" panose="020B0603020202020204" pitchFamily="34" charset="0"/>
                          <a:cs typeface="Times New Roman" panose="02020603050405020304" pitchFamily="18" charset="0"/>
                        </a:rPr>
                        <a:t>Engineering Goods</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Media &amp; Entertainment</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Real Estate</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extLst>
                  <a:ext uri="{0D108BD9-81ED-4DB2-BD59-A6C34878D82A}">
                    <a16:rowId xmlns:a16="http://schemas.microsoft.com/office/drawing/2014/main" val="10003"/>
                  </a:ext>
                </a:extLst>
              </a:tr>
              <a:tr h="411508">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Automotive</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Consultancy</a:t>
                      </a: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Bio-technology</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tc>
                  <a:txBody>
                    <a:bodyPr/>
                    <a:lstStyle/>
                    <a:p>
                      <a:pPr algn="ctr"/>
                      <a:r>
                        <a:rPr lang="en-IN" sz="800" dirty="0">
                          <a:solidFill>
                            <a:schemeClr val="tx1">
                              <a:lumMod val="85000"/>
                              <a:lumOff val="15000"/>
                            </a:schemeClr>
                          </a:solidFill>
                          <a:latin typeface="Trebuchet MS" panose="020B0603020202020204" pitchFamily="34" charset="0"/>
                        </a:rPr>
                        <a:t>Information Technology</a:t>
                      </a:r>
                    </a:p>
                  </a:txBody>
                  <a:tcPr anchor="ctr"/>
                </a:tc>
                <a:extLst>
                  <a:ext uri="{0D108BD9-81ED-4DB2-BD59-A6C34878D82A}">
                    <a16:rowId xmlns:a16="http://schemas.microsoft.com/office/drawing/2014/main" val="10004"/>
                  </a:ext>
                </a:extLst>
              </a:tr>
              <a:tr h="361727">
                <a:tc>
                  <a:txBody>
                    <a:bodyPr/>
                    <a:lstStyle/>
                    <a:p>
                      <a:pPr algn="ctr"/>
                      <a:r>
                        <a:rPr lang="en-IN" sz="800" dirty="0">
                          <a:solidFill>
                            <a:schemeClr val="tx1">
                              <a:lumMod val="85000"/>
                              <a:lumOff val="15000"/>
                            </a:schemeClr>
                          </a:solidFill>
                          <a:latin typeface="Trebuchet MS" panose="020B0603020202020204" pitchFamily="34" charset="0"/>
                        </a:rPr>
                        <a:t>Plastics</a:t>
                      </a: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cap="none" normalizeH="0" baseline="0" dirty="0">
                          <a:ln>
                            <a:noFill/>
                          </a:ln>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rPr>
                        <a:t>Steel &amp; Steel Products</a:t>
                      </a:r>
                      <a:endParaRPr kumimoji="0" lang="en-US" altLang="en-US" sz="1800" b="0" i="0" u="none" strike="noStrike" cap="none" normalizeH="0" baseline="0" dirty="0">
                        <a:ln>
                          <a:noFill/>
                        </a:ln>
                        <a:solidFill>
                          <a:schemeClr val="tx1">
                            <a:lumMod val="85000"/>
                            <a:lumOff val="15000"/>
                          </a:schemeClr>
                        </a:solidFill>
                        <a:effectLst/>
                        <a:latin typeface="Arial" panose="020B0604020202020204" pitchFamily="34" charset="0"/>
                      </a:endParaRPr>
                    </a:p>
                  </a:txBody>
                  <a:tcPr anchor="ctr"/>
                </a:tc>
                <a:tc>
                  <a:txBody>
                    <a:bodyPr/>
                    <a:lstStyle/>
                    <a:p>
                      <a:pPr marL="0" marR="0" lvl="0" indent="0" algn="ctr" defTabSz="914046"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normalizeH="0" baseline="0" dirty="0">
                          <a:ln>
                            <a:noFill/>
                          </a:ln>
                          <a:solidFill>
                            <a:schemeClr val="tx1">
                              <a:lumMod val="85000"/>
                              <a:lumOff val="15000"/>
                            </a:schemeClr>
                          </a:solidFill>
                          <a:effectLst/>
                          <a:latin typeface="Trebuchet MS" panose="020B0603020202020204" pitchFamily="34" charset="0"/>
                          <a:cs typeface="Times New Roman" panose="02020603050405020304" pitchFamily="18" charset="0"/>
                        </a:rPr>
                        <a:t>Consumer Products</a:t>
                      </a:r>
                    </a:p>
                  </a:txBody>
                  <a:tcPr anchor="ctr"/>
                </a:tc>
                <a:tc>
                  <a:txBody>
                    <a:bodyPr/>
                    <a:lstStyle/>
                    <a:p>
                      <a:pPr algn="ctr"/>
                      <a:r>
                        <a:rPr lang="en-IN" sz="800" dirty="0">
                          <a:solidFill>
                            <a:schemeClr val="tx1">
                              <a:lumMod val="85000"/>
                              <a:lumOff val="15000"/>
                            </a:schemeClr>
                          </a:solidFill>
                          <a:latin typeface="Trebuchet MS" panose="020B0603020202020204" pitchFamily="34" charset="0"/>
                        </a:rPr>
                        <a:t>Medical Devices</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0198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92040" y="1979612"/>
            <a:ext cx="1965960" cy="79222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0" y="1979612"/>
            <a:ext cx="4892040" cy="45705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Summary</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8" name="Rectangle 7"/>
          <p:cNvSpPr/>
          <p:nvPr/>
        </p:nvSpPr>
        <p:spPr>
          <a:xfrm>
            <a:off x="0" y="2436812"/>
            <a:ext cx="4892040" cy="861774"/>
          </a:xfrm>
          <a:prstGeom prst="rect">
            <a:avLst/>
          </a:prstGeom>
        </p:spPr>
        <p:txBody>
          <a:bodyPr wrap="square">
            <a:spAutoFit/>
          </a:bodyPr>
          <a:lstStyle/>
          <a:p>
            <a:pPr algn="ctr"/>
            <a:r>
              <a:rPr lang="en-US" sz="1200" b="1" u="sng" dirty="0">
                <a:solidFill>
                  <a:schemeClr val="tx1">
                    <a:lumMod val="75000"/>
                    <a:lumOff val="25000"/>
                  </a:schemeClr>
                </a:solidFill>
                <a:ea typeface="Times New Roman" panose="02020603050405020304" pitchFamily="18" charset="0"/>
                <a:cs typeface="Times New Roman" panose="02020603050405020304" pitchFamily="18" charset="0"/>
              </a:rPr>
              <a:t>Overall Confidence Index touches a decadal high of 74.2 in the latest survey round</a:t>
            </a:r>
            <a:br>
              <a:rPr lang="en-US" sz="1200" b="1" u="sng" dirty="0">
                <a:solidFill>
                  <a:schemeClr val="tx1">
                    <a:lumMod val="75000"/>
                    <a:lumOff val="25000"/>
                  </a:schemeClr>
                </a:solidFill>
                <a:ea typeface="Times New Roman" panose="02020603050405020304" pitchFamily="18" charset="0"/>
                <a:cs typeface="Times New Roman" panose="02020603050405020304" pitchFamily="18" charset="0"/>
              </a:rPr>
            </a:br>
            <a:r>
              <a:rPr lang="en-US" sz="1200" b="1" u="sng" dirty="0">
                <a:solidFill>
                  <a:schemeClr val="tx1">
                    <a:lumMod val="75000"/>
                    <a:lumOff val="25000"/>
                  </a:schemeClr>
                </a:solidFill>
                <a:ea typeface="Times New Roman" panose="02020603050405020304" pitchFamily="18" charset="0"/>
                <a:cs typeface="Times New Roman" panose="02020603050405020304" pitchFamily="18" charset="0"/>
              </a:rPr>
              <a:t>Capacity utilization improves further; outlook on various operational parameters looks promising</a:t>
            </a:r>
            <a:r>
              <a:rPr lang="en-US" sz="1400" b="1" dirty="0">
                <a:solidFill>
                  <a:schemeClr val="tx1">
                    <a:lumMod val="75000"/>
                    <a:lumOff val="25000"/>
                  </a:schemeClr>
                </a:solidFill>
                <a:ea typeface="Times New Roman" panose="02020603050405020304" pitchFamily="18" charset="0"/>
                <a:cs typeface="Times New Roman" panose="02020603050405020304" pitchFamily="18" charset="0"/>
              </a:rPr>
              <a:t>                     </a:t>
            </a:r>
          </a:p>
        </p:txBody>
      </p:sp>
      <p:sp>
        <p:nvSpPr>
          <p:cNvPr id="20" name="TextBox 19"/>
          <p:cNvSpPr txBox="1"/>
          <p:nvPr/>
        </p:nvSpPr>
        <p:spPr>
          <a:xfrm>
            <a:off x="5110311" y="3122612"/>
            <a:ext cx="1605617" cy="5909274"/>
          </a:xfrm>
          <a:prstGeom prst="rect">
            <a:avLst/>
          </a:prstGeom>
          <a:noFill/>
        </p:spPr>
        <p:txBody>
          <a:bodyPr wrap="square" lIns="91405" tIns="45702" rIns="91405" bIns="45702" rtlCol="0">
            <a:spAutoFit/>
          </a:bodyPr>
          <a:lstStyle/>
          <a:p>
            <a:pPr algn="ctr"/>
            <a:r>
              <a:rPr lang="en-US" sz="1200" b="1" dirty="0">
                <a:solidFill>
                  <a:srgbClr val="2B6A6C"/>
                </a:solidFill>
              </a:rPr>
              <a:t>Overall Business Confidence Index jumped to 74.2 in the current survey round</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r>
              <a:rPr lang="en-US" sz="1200" b="1" dirty="0">
                <a:solidFill>
                  <a:srgbClr val="2B6A6C"/>
                </a:solidFill>
              </a:rPr>
              <a:t>Demand conditions continue to witness  recovery</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r>
              <a:rPr lang="en-US" sz="1200" b="1" dirty="0">
                <a:solidFill>
                  <a:srgbClr val="2B6A6C"/>
                </a:solidFill>
              </a:rPr>
              <a:t>Near term investment outlook improves</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r>
              <a:rPr lang="en-US" sz="1200" b="1" dirty="0">
                <a:solidFill>
                  <a:srgbClr val="2B6A6C"/>
                </a:solidFill>
              </a:rPr>
              <a:t>Outlook on operational parameters buoyant</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000" b="1" dirty="0">
              <a:solidFill>
                <a:srgbClr val="2B6A6C"/>
              </a:solidFill>
            </a:endParaRPr>
          </a:p>
          <a:p>
            <a:pPr algn="ctr"/>
            <a:endParaRPr lang="en-US" sz="1000" b="1" dirty="0">
              <a:solidFill>
                <a:srgbClr val="2B6A6C"/>
              </a:solidFill>
            </a:endParaRPr>
          </a:p>
          <a:p>
            <a:pPr algn="ctr"/>
            <a:endParaRPr lang="en-US" sz="1000" b="1" i="1" dirty="0">
              <a:solidFill>
                <a:srgbClr val="2B6A6C"/>
              </a:solidFill>
            </a:endParaRPr>
          </a:p>
        </p:txBody>
      </p:sp>
      <p:sp>
        <p:nvSpPr>
          <p:cNvPr id="13" name="TextBox 12"/>
          <p:cNvSpPr txBox="1"/>
          <p:nvPr/>
        </p:nvSpPr>
        <p:spPr>
          <a:xfrm>
            <a:off x="54719" y="3275012"/>
            <a:ext cx="4745881" cy="6247828"/>
          </a:xfrm>
          <a:prstGeom prst="rect">
            <a:avLst/>
          </a:prstGeom>
          <a:noFill/>
        </p:spPr>
        <p:txBody>
          <a:bodyPr wrap="square" lIns="91405" tIns="45702" rIns="91405" bIns="45702" rtlCol="0">
            <a:spAutoFit/>
          </a:bodyPr>
          <a:lstStyle/>
          <a:p>
            <a:pPr marL="171450" indent="-171450" algn="just">
              <a:buFont typeface="Arial" panose="020B0604020202020204" pitchFamily="34" charset="0"/>
              <a:buChar char="•"/>
            </a:pPr>
            <a:r>
              <a:rPr lang="en-IN" sz="1000" dirty="0"/>
              <a:t>The latest round of FICCI’s Business Confidence Survey revealed an improvement in the optimism level of members of India Inc</a:t>
            </a:r>
            <a:r>
              <a:rPr lang="en-IN" sz="1000" b="1" i="1" dirty="0"/>
              <a:t>. </a:t>
            </a:r>
            <a:r>
              <a:rPr lang="en-US" sz="1000" b="1" i="1" dirty="0"/>
              <a:t>The Overall Business Confidence Index stood at 74.2 in the current round which was more than 3 points higher than the index value of 70.9 reported in the previous survey. </a:t>
            </a:r>
            <a:r>
              <a:rPr lang="en-US" sz="1000" dirty="0"/>
              <a:t>Improvement in both</a:t>
            </a:r>
            <a:r>
              <a:rPr lang="en-US" sz="1000" b="1" i="1" dirty="0"/>
              <a:t> </a:t>
            </a:r>
            <a:r>
              <a:rPr lang="en-US" sz="1000" dirty="0"/>
              <a:t>current conditions as well as expectations index pulled the overall index value to a decadal high in the current survey.</a:t>
            </a:r>
            <a:endParaRPr lang="en-US" sz="1000" b="1" i="1" dirty="0"/>
          </a:p>
          <a:p>
            <a:pPr marL="171450" indent="-171450" algn="just">
              <a:buFont typeface="Arial" panose="020B0604020202020204" pitchFamily="34" charset="0"/>
              <a:buChar char="•"/>
            </a:pPr>
            <a:endParaRPr lang="en-US" sz="1000" b="1" i="1" dirty="0"/>
          </a:p>
          <a:p>
            <a:pPr marL="171450" indent="-171450" algn="just">
              <a:buFont typeface="Arial" panose="020B0604020202020204" pitchFamily="34" charset="0"/>
              <a:buChar char="•"/>
            </a:pPr>
            <a:r>
              <a:rPr lang="en-US" sz="1000" b="1" i="1" dirty="0"/>
              <a:t>In the present round, the proportion of respondents citing weak</a:t>
            </a:r>
            <a:r>
              <a:rPr lang="en-IN" sz="1000" b="1" i="1" dirty="0"/>
              <a:t> demand situation as a concern further declined and stood at a nine-quarter low of </a:t>
            </a:r>
            <a:r>
              <a:rPr lang="en-IN" sz="1000" dirty="0"/>
              <a:t>about 56% (vis-à-vis 58% respondents stating the same in the previous round). </a:t>
            </a:r>
            <a:r>
              <a:rPr lang="en-IN" sz="1000" dirty="0">
                <a:solidFill>
                  <a:srgbClr val="0070C0"/>
                </a:solidFill>
              </a:rPr>
              <a:t>This can be attributed to the release of the pent-up demand. In the first quarter 2020-21 (April-June) round of the survey, 80% of the participants had cited demand as a constraining factor – this was at the peak of the pandemic induced crisis. </a:t>
            </a:r>
            <a:r>
              <a:rPr lang="en-IN" sz="1000" dirty="0"/>
              <a:t>With demand situation slowly turning positive, an improvement was also noticed in capacity utilization rates. In the current survey, around 77% participating companies reported capacity utilization of more than 50% as compared to 68% stating likewise in the previous round. However, the participants did express some scepticism about the  sustenance of buoyancy in demand. The rise in the number of Covid-19 cases across some states can act as a dampener. </a:t>
            </a:r>
          </a:p>
          <a:p>
            <a:pPr algn="just"/>
            <a:endParaRPr lang="en-IN" sz="1000" dirty="0"/>
          </a:p>
          <a:p>
            <a:pPr marL="171450" indent="-171450" algn="just">
              <a:buFont typeface="Arial" panose="020B0604020202020204" pitchFamily="34" charset="0"/>
              <a:buChar char="•"/>
            </a:pPr>
            <a:r>
              <a:rPr lang="en-US" sz="1000" dirty="0"/>
              <a:t>The recently announced Union Budget 2021-22 has been forward looking and a reform-oriented budget. It was not only limited to short term fixes but focused equally on long term measures. This together with measures announced as a part of the Atma </a:t>
            </a:r>
            <a:r>
              <a:rPr lang="en-US" sz="1000" dirty="0" err="1"/>
              <a:t>Nirbhar</a:t>
            </a:r>
            <a:r>
              <a:rPr lang="en-US" sz="1000" dirty="0"/>
              <a:t> Bharat package has infused optimism amongst industry members and the same is corroborated in the improved outlook for various operational parameters. </a:t>
            </a:r>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r>
              <a:rPr lang="en-US" sz="1000" dirty="0"/>
              <a:t>The proportion of respondents citing ‘higher to much higher’ investments in the coming six months witnessed an upswing in the current  survey  when compared to the previous round. </a:t>
            </a:r>
            <a:r>
              <a:rPr lang="en-US" sz="1000" b="1" i="1" dirty="0"/>
              <a:t>31% participants said that they foresee higher to much higher investments over coming six months as compared to 19% participants stating likewise in the previous round. </a:t>
            </a:r>
            <a:endParaRPr lang="en-US" sz="1000" dirty="0">
              <a:cs typeface="Times New Roman" panose="02020603050405020304" pitchFamily="18" charset="0"/>
            </a:endParaRPr>
          </a:p>
          <a:p>
            <a:pPr algn="just"/>
            <a:endParaRPr lang="en-US" sz="1000" dirty="0">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IN" sz="1000" dirty="0">
                <a:solidFill>
                  <a:prstClr val="black"/>
                </a:solidFill>
                <a:ea typeface="Times New Roman" panose="02020603050405020304" pitchFamily="18" charset="0"/>
                <a:cs typeface="Times New Roman" panose="02020603050405020304" pitchFamily="18" charset="0"/>
              </a:rPr>
              <a:t>In the current survey, the proportion of respondents anticipating better sales prospects in the near term remained unchanged at 66% from the previous survey round. </a:t>
            </a:r>
            <a:r>
              <a:rPr lang="en-IN" sz="1000" dirty="0"/>
              <a:t>Furthermore, companies were buoyed to regain some control over pricing power. </a:t>
            </a:r>
            <a:r>
              <a:rPr lang="en-IN" sz="1000" b="1" i="1" dirty="0"/>
              <a:t>About 27% respondents expect an increase in the selling price of their products over the next six months as compared to 21% stating the same in the previous round. </a:t>
            </a:r>
            <a:endParaRPr lang="en-IN" sz="1000" dirty="0"/>
          </a:p>
          <a:p>
            <a:pPr marL="171450" indent="-171450" algn="just">
              <a:buFont typeface="Arial" panose="020B0604020202020204" pitchFamily="34" charset="0"/>
              <a:buChar char="•"/>
            </a:pPr>
            <a:endParaRPr lang="en-IN" sz="1000" dirty="0">
              <a:solidFill>
                <a:prstClr val="black"/>
              </a:solidFill>
              <a:cs typeface="Times New Roman" panose="02020603050405020304" pitchFamily="18" charset="0"/>
            </a:endParaRPr>
          </a:p>
        </p:txBody>
      </p:sp>
      <p:pic>
        <p:nvPicPr>
          <p:cNvPr id="14" name="Picture 13" descr="new_ficci_logo"/>
          <p:cNvPicPr/>
          <p:nvPr/>
        </p:nvPicPr>
        <p:blipFill>
          <a:blip r:embed="rId3" cstate="print"/>
          <a:srcRect/>
          <a:stretch>
            <a:fillRect/>
          </a:stretch>
        </p:blipFill>
        <p:spPr bwMode="auto">
          <a:xfrm>
            <a:off x="152400" y="9256712"/>
            <a:ext cx="609600" cy="495300"/>
          </a:xfrm>
          <a:prstGeom prst="rect">
            <a:avLst/>
          </a:prstGeom>
          <a:noFill/>
          <a:ln w="9525">
            <a:noFill/>
            <a:miter lim="800000"/>
            <a:headEnd/>
            <a:tailEnd/>
          </a:ln>
        </p:spPr>
      </p:pic>
    </p:spTree>
    <p:extLst>
      <p:ext uri="{BB962C8B-B14F-4D97-AF65-F5344CB8AC3E}">
        <p14:creationId xmlns:p14="http://schemas.microsoft.com/office/powerpoint/2010/main" val="1882217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16" name="Rectangle 15"/>
          <p:cNvSpPr/>
          <p:nvPr/>
        </p:nvSpPr>
        <p:spPr>
          <a:xfrm>
            <a:off x="1671475" y="7389812"/>
            <a:ext cx="3429000" cy="1220847"/>
          </a:xfrm>
          <a:prstGeom prst="rect">
            <a:avLst/>
          </a:prstGeom>
        </p:spPr>
        <p:txBody>
          <a:bodyPr>
            <a:spAutoFit/>
          </a:bodyPr>
          <a:lstStyle/>
          <a:p>
            <a:pPr>
              <a:lnSpc>
                <a:spcPct val="115000"/>
              </a:lnSpc>
              <a:spcAft>
                <a:spcPts val="1000"/>
              </a:spcAft>
              <a:tabLst>
                <a:tab pos="2495550" algn="l"/>
              </a:tabLst>
            </a:pP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IN" sz="2800" dirty="0">
              <a:latin typeface="Calibri" panose="020F0502020204030204" pitchFamily="34" charset="0"/>
              <a:ea typeface="Times New Roman" panose="02020603050405020304" pitchFamily="18" charset="0"/>
              <a:cs typeface="Times New Roman" panose="02020603050405020304" pitchFamily="18" charset="0"/>
            </a:endParaRPr>
          </a:p>
          <a:p>
            <a:pPr algn="ctr">
              <a:tabLst>
                <a:tab pos="762000" algn="l"/>
              </a:tabLst>
            </a:pPr>
            <a:r>
              <a:rPr lang="en-US" sz="1050" dirty="0">
                <a:latin typeface="+mj-lt"/>
                <a:ea typeface="Times New Roman" panose="02020603050405020304" pitchFamily="18" charset="0"/>
                <a:cs typeface="Times New Roman" panose="02020603050405020304" pitchFamily="18" charset="0"/>
              </a:rPr>
              <a:t>Federation of Indian Chambers of Commerce and Industry</a:t>
            </a:r>
            <a:br>
              <a:rPr lang="en-US" sz="1050" dirty="0">
                <a:latin typeface="+mj-lt"/>
                <a:ea typeface="Times New Roman" panose="02020603050405020304" pitchFamily="18" charset="0"/>
                <a:cs typeface="Times New Roman" panose="02020603050405020304" pitchFamily="18" charset="0"/>
              </a:rPr>
            </a:br>
            <a:r>
              <a:rPr lang="en-US" sz="1050" dirty="0">
                <a:latin typeface="+mj-lt"/>
                <a:ea typeface="Times New Roman" panose="02020603050405020304" pitchFamily="18" charset="0"/>
                <a:cs typeface="Times New Roman" panose="02020603050405020304" pitchFamily="18" charset="0"/>
              </a:rPr>
              <a:t>Federation House </a:t>
            </a:r>
            <a:br>
              <a:rPr lang="en-US" sz="1050" dirty="0">
                <a:latin typeface="+mj-lt"/>
                <a:ea typeface="Times New Roman" panose="02020603050405020304" pitchFamily="18" charset="0"/>
                <a:cs typeface="Times New Roman" panose="02020603050405020304" pitchFamily="18" charset="0"/>
              </a:rPr>
            </a:br>
            <a:r>
              <a:rPr lang="en-US" sz="1050" dirty="0" err="1">
                <a:latin typeface="+mj-lt"/>
                <a:ea typeface="Times New Roman" panose="02020603050405020304" pitchFamily="18" charset="0"/>
                <a:cs typeface="Times New Roman" panose="02020603050405020304" pitchFamily="18" charset="0"/>
              </a:rPr>
              <a:t>Tansen</a:t>
            </a:r>
            <a:r>
              <a:rPr lang="en-US" sz="1050" dirty="0">
                <a:latin typeface="+mj-lt"/>
                <a:ea typeface="Times New Roman" panose="02020603050405020304" pitchFamily="18" charset="0"/>
                <a:cs typeface="Times New Roman" panose="02020603050405020304" pitchFamily="18" charset="0"/>
              </a:rPr>
              <a:t> Marg, New Delhi 110001</a:t>
            </a:r>
            <a:endParaRPr lang="en-IN" sz="1050" dirty="0">
              <a:latin typeface="+mj-lt"/>
              <a:ea typeface="Times New Roman" panose="02020603050405020304" pitchFamily="18" charset="0"/>
              <a:cs typeface="Times New Roman" panose="02020603050405020304" pitchFamily="18" charset="0"/>
            </a:endParaRPr>
          </a:p>
          <a:p>
            <a:pPr algn="ctr">
              <a:tabLst>
                <a:tab pos="762000" algn="l"/>
              </a:tabLst>
            </a:pPr>
            <a:r>
              <a:rPr lang="en-US" sz="1050" b="1" dirty="0">
                <a:solidFill>
                  <a:srgbClr val="000000"/>
                </a:solidFill>
                <a:latin typeface="+mj-lt"/>
                <a:ea typeface="Times New Roman" panose="02020603050405020304" pitchFamily="18" charset="0"/>
                <a:cs typeface="Arial" panose="020B0604020202020204" pitchFamily="34" charset="0"/>
              </a:rPr>
              <a:t>Follow us on</a:t>
            </a:r>
            <a:endParaRPr lang="en-IN" sz="1050" dirty="0">
              <a:effectLst/>
              <a:latin typeface="+mj-lt"/>
              <a:ea typeface="Times New Roman" panose="02020603050405020304" pitchFamily="18" charset="0"/>
              <a:cs typeface="Times New Roman" panose="02020603050405020304" pitchFamily="18" charset="0"/>
            </a:endParaRPr>
          </a:p>
        </p:txBody>
      </p:sp>
      <p:pic>
        <p:nvPicPr>
          <p:cNvPr id="39" name="Picture 38" descr="Members' Networ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551" y="8706626"/>
            <a:ext cx="556895" cy="258445"/>
          </a:xfrm>
          <a:prstGeom prst="rect">
            <a:avLst/>
          </a:prstGeom>
          <a:noFill/>
          <a:ln>
            <a:noFill/>
          </a:ln>
        </p:spPr>
      </p:pic>
      <p:pic>
        <p:nvPicPr>
          <p:cNvPr id="40" name="Picture 39" descr="FICCI on Twitte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5446" y="8754910"/>
            <a:ext cx="260985" cy="258743"/>
          </a:xfrm>
          <a:prstGeom prst="rect">
            <a:avLst/>
          </a:prstGeom>
          <a:noFill/>
          <a:ln>
            <a:noFill/>
          </a:ln>
        </p:spPr>
      </p:pic>
      <p:pic>
        <p:nvPicPr>
          <p:cNvPr id="41" name="Picture 40" descr="FICCI on Slideshar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9359" y="8744651"/>
            <a:ext cx="319405" cy="319405"/>
          </a:xfrm>
          <a:prstGeom prst="rect">
            <a:avLst/>
          </a:prstGeom>
          <a:noFill/>
          <a:ln>
            <a:noFill/>
          </a:ln>
        </p:spPr>
      </p:pic>
      <p:pic>
        <p:nvPicPr>
          <p:cNvPr id="42" name="Picture 41" descr="FICCI on Pinteres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2341" y="8724578"/>
            <a:ext cx="319405" cy="319405"/>
          </a:xfrm>
          <a:prstGeom prst="rect">
            <a:avLst/>
          </a:prstGeom>
          <a:noFill/>
          <a:ln>
            <a:noFill/>
          </a:ln>
        </p:spPr>
      </p:pic>
      <p:pic>
        <p:nvPicPr>
          <p:cNvPr id="43" name="Picture 42" descr="FICCI Blo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1746" y="8695500"/>
            <a:ext cx="471805" cy="368556"/>
          </a:xfrm>
          <a:prstGeom prst="rect">
            <a:avLst/>
          </a:prstGeom>
          <a:noFill/>
          <a:ln>
            <a:noFill/>
          </a:ln>
        </p:spPr>
      </p:pic>
      <p:sp>
        <p:nvSpPr>
          <p:cNvPr id="5" name="Rectangle 4"/>
          <p:cNvSpPr/>
          <p:nvPr/>
        </p:nvSpPr>
        <p:spPr>
          <a:xfrm>
            <a:off x="184660" y="8990012"/>
            <a:ext cx="882140" cy="858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A0794635-3E0D-44B5-A334-C4DB6B14BB86}"/>
              </a:ext>
            </a:extLst>
          </p:cNvPr>
          <p:cNvSpPr/>
          <p:nvPr/>
        </p:nvSpPr>
        <p:spPr>
          <a:xfrm>
            <a:off x="0" y="-77788"/>
            <a:ext cx="68580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63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79612"/>
            <a:ext cx="1965960" cy="79222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1965960" y="1979612"/>
            <a:ext cx="4892040" cy="45705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Summary</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pic>
        <p:nvPicPr>
          <p:cNvPr id="14" name="Picture 13" descr="new_ficci_logo"/>
          <p:cNvPicPr/>
          <p:nvPr/>
        </p:nvPicPr>
        <p:blipFill>
          <a:blip r:embed="rId3" cstate="print"/>
          <a:srcRect/>
          <a:stretch>
            <a:fillRect/>
          </a:stretch>
        </p:blipFill>
        <p:spPr bwMode="auto">
          <a:xfrm>
            <a:off x="6096000" y="9294812"/>
            <a:ext cx="609600" cy="495300"/>
          </a:xfrm>
          <a:prstGeom prst="rect">
            <a:avLst/>
          </a:prstGeom>
          <a:noFill/>
          <a:ln w="9525">
            <a:noFill/>
            <a:miter lim="800000"/>
            <a:headEnd/>
            <a:tailEnd/>
          </a:ln>
        </p:spPr>
      </p:pic>
      <p:sp>
        <p:nvSpPr>
          <p:cNvPr id="8" name="TextBox 7">
            <a:extLst>
              <a:ext uri="{FF2B5EF4-FFF2-40B4-BE49-F238E27FC236}">
                <a16:creationId xmlns:a16="http://schemas.microsoft.com/office/drawing/2014/main" id="{38F3BC52-3C7F-4147-888D-65220891EA10}"/>
              </a:ext>
            </a:extLst>
          </p:cNvPr>
          <p:cNvSpPr txBox="1"/>
          <p:nvPr/>
        </p:nvSpPr>
        <p:spPr>
          <a:xfrm>
            <a:off x="2057400" y="2436812"/>
            <a:ext cx="4724400" cy="7632822"/>
          </a:xfrm>
          <a:prstGeom prst="rect">
            <a:avLst/>
          </a:prstGeom>
          <a:noFill/>
        </p:spPr>
        <p:txBody>
          <a:bodyPr wrap="square" lIns="91405" tIns="45702" rIns="91405" bIns="45702" rtlCol="0">
            <a:spAutoFit/>
          </a:bodyPr>
          <a:lstStyle/>
          <a:p>
            <a:pPr algn="just">
              <a:buFont typeface="Arial" panose="020B0604020202020204" pitchFamily="34" charset="0"/>
              <a:buChar char="•"/>
            </a:pPr>
            <a:r>
              <a:rPr lang="en-US" sz="1000" b="1" i="1" dirty="0"/>
              <a:t>Improved economic conditions and greater pricing power is likely to drive profits of corporate India over the next two quarters</a:t>
            </a:r>
            <a:r>
              <a:rPr lang="en-US" sz="1000" dirty="0"/>
              <a:t>.</a:t>
            </a:r>
            <a:r>
              <a:rPr lang="en-IN" sz="1000" dirty="0"/>
              <a:t> The </a:t>
            </a:r>
            <a:r>
              <a:rPr lang="en-US" sz="1000" dirty="0"/>
              <a:t>percentage of participants citing higher profits over next six months increased to 36% in the latest survey from 33% respondents stating likewise in the previous round. </a:t>
            </a:r>
          </a:p>
          <a:p>
            <a:pPr algn="just">
              <a:buFont typeface="Arial" panose="020B0604020202020204" pitchFamily="34" charset="0"/>
              <a:buChar char="•"/>
            </a:pPr>
            <a:endParaRPr lang="en-US" sz="1000" dirty="0"/>
          </a:p>
          <a:p>
            <a:pPr algn="just">
              <a:buFont typeface="Arial" panose="020B0604020202020204" pitchFamily="34" charset="0"/>
              <a:buChar char="•"/>
            </a:pPr>
            <a:r>
              <a:rPr lang="en-US" sz="1000" dirty="0"/>
              <a:t>Outlook on employment and exports also reported a discernible improvement. </a:t>
            </a:r>
            <a:r>
              <a:rPr lang="en-US" sz="1000" b="1" i="1" dirty="0"/>
              <a:t>About 35% respondents were optimistic about better hiring prospects </a:t>
            </a:r>
            <a:r>
              <a:rPr lang="en-US" sz="1000" dirty="0"/>
              <a:t>over the next two quarters (up from 22% stating the same in the previous round).</a:t>
            </a:r>
            <a:r>
              <a:rPr lang="en-US" sz="1000" b="1" i="1" dirty="0"/>
              <a:t> Export prospects were also reported to be better in the current round with 41% respondents indicating higher outbounds shipments</a:t>
            </a:r>
            <a:r>
              <a:rPr lang="en-US" sz="1000" dirty="0"/>
              <a:t>. The corresponding number in the previous round was 27%.</a:t>
            </a:r>
          </a:p>
          <a:p>
            <a:pPr algn="just">
              <a:buFont typeface="Arial" panose="020B0604020202020204" pitchFamily="34" charset="0"/>
              <a:buChar char="•"/>
            </a:pPr>
            <a:endParaRPr lang="en-IN" sz="1000" dirty="0">
              <a:ea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IN" sz="1000" dirty="0">
                <a:ea typeface="Times New Roman" panose="02020603050405020304" pitchFamily="18" charset="0"/>
                <a:cs typeface="Times New Roman" panose="02020603050405020304" pitchFamily="18" charset="0"/>
              </a:rPr>
              <a:t>While participants of the survey were largely optimistic about the overall economic prospects, they did cite increasing raw material costs as a major bothersome factor for the third consecutive survey round. About </a:t>
            </a:r>
            <a:r>
              <a:rPr lang="en-IN" sz="1000" b="1" i="1" dirty="0">
                <a:ea typeface="Times New Roman" panose="02020603050405020304" pitchFamily="18" charset="0"/>
                <a:cs typeface="Times New Roman" panose="02020603050405020304" pitchFamily="18" charset="0"/>
              </a:rPr>
              <a:t>59% of the participating companies </a:t>
            </a:r>
            <a:r>
              <a:rPr lang="en-IN" sz="1000" b="1" i="1" dirty="0"/>
              <a:t>stated higher raw material costs as a constraining factor in the present survey round. This was higher than 52% participants stating likewise in the previous survey round</a:t>
            </a:r>
            <a:r>
              <a:rPr lang="en-IN" sz="1000" dirty="0"/>
              <a:t>.  </a:t>
            </a:r>
          </a:p>
          <a:p>
            <a:pPr algn="just"/>
            <a:endParaRPr lang="en-IN" sz="1000" dirty="0"/>
          </a:p>
          <a:p>
            <a:pPr algn="just"/>
            <a:r>
              <a:rPr lang="en-IN" sz="1000" dirty="0"/>
              <a:t>The respondents were also asked to share their opinion on </a:t>
            </a:r>
            <a:r>
              <a:rPr lang="en-US" sz="1000" dirty="0"/>
              <a:t>key trends to watch out for in 2021, top challenges and opportunities for the industry in 2021, feedback on production linked incentive scheme and additional ways to boost manufacturing.</a:t>
            </a:r>
            <a:r>
              <a:rPr lang="en-IN" sz="1000" dirty="0"/>
              <a:t> </a:t>
            </a:r>
          </a:p>
          <a:p>
            <a:pPr algn="just"/>
            <a:endParaRPr lang="en-IN" sz="1000" dirty="0"/>
          </a:p>
          <a:p>
            <a:pPr algn="just"/>
            <a:r>
              <a:rPr lang="en-US" sz="1000" b="1" i="1" u="sng" dirty="0"/>
              <a:t>Top trends to watch out for in 2021</a:t>
            </a:r>
          </a:p>
          <a:p>
            <a:pPr algn="just"/>
            <a:endParaRPr lang="en-US" sz="1000" b="1" i="1" dirty="0"/>
          </a:p>
          <a:p>
            <a:pPr algn="just"/>
            <a:r>
              <a:rPr lang="en-US" sz="1000" b="1" i="1" dirty="0"/>
              <a:t>Global Trends:</a:t>
            </a:r>
          </a:p>
          <a:p>
            <a:pPr marL="171450" indent="-171450" algn="just">
              <a:buFont typeface="Arial" panose="020B0604020202020204" pitchFamily="34" charset="0"/>
              <a:buChar char="•"/>
            </a:pPr>
            <a:r>
              <a:rPr lang="en-US" sz="1000" dirty="0"/>
              <a:t>Risk from new Covid-19 strains was pegged as the most important global trend to  watch out for in 2021 with about 57% respondents stating the same. </a:t>
            </a:r>
          </a:p>
          <a:p>
            <a:pPr marL="171450" indent="-171450" algn="just">
              <a:buFont typeface="Arial" panose="020B0604020202020204" pitchFamily="34" charset="0"/>
              <a:buChar char="•"/>
            </a:pPr>
            <a:r>
              <a:rPr lang="en-US" sz="1000" dirty="0"/>
              <a:t>Rise in inward looking policies worldwide, improvement in trade prospects, changes in global supply chain network and retraction of fiscal &amp; monetary policies across countries were other important developments that companies will be watchful of in 2021.</a:t>
            </a:r>
          </a:p>
          <a:p>
            <a:pPr algn="just"/>
            <a:r>
              <a:rPr lang="en-US" sz="1000" b="1" i="1" dirty="0"/>
              <a:t>Domestic Trends:</a:t>
            </a:r>
          </a:p>
          <a:p>
            <a:pPr marL="171450" indent="-171450" algn="just">
              <a:buFont typeface="Arial" panose="020B0604020202020204" pitchFamily="34" charset="0"/>
              <a:buChar char="•"/>
            </a:pPr>
            <a:r>
              <a:rPr lang="en-US" sz="1000" dirty="0"/>
              <a:t>On the domestic front, 62% participating companies said that they expect rising risks to inflation. </a:t>
            </a:r>
          </a:p>
          <a:p>
            <a:pPr marL="171450" indent="-171450" algn="just">
              <a:buFont typeface="Arial" panose="020B0604020202020204" pitchFamily="34" charset="0"/>
              <a:buChar char="•"/>
            </a:pPr>
            <a:r>
              <a:rPr lang="en-US" sz="1000" dirty="0"/>
              <a:t>About 50% respondents pointed that consumption trends will have to be monitored closely in 2021. </a:t>
            </a:r>
          </a:p>
          <a:p>
            <a:pPr marL="171450" indent="-171450" algn="just">
              <a:buFont typeface="Arial" panose="020B0604020202020204" pitchFamily="34" charset="0"/>
              <a:buChar char="•"/>
            </a:pPr>
            <a:r>
              <a:rPr lang="en-US" sz="1000" dirty="0"/>
              <a:t>Furthermore, slowdown in economic reforms, fresh wave of Covid-19 infection and higher than expected stressed asset creation are other major developments that will be keenly observed. </a:t>
            </a:r>
          </a:p>
          <a:p>
            <a:pPr algn="just"/>
            <a:endParaRPr lang="en-US" sz="1000" dirty="0"/>
          </a:p>
          <a:p>
            <a:pPr indent="-171450" algn="just"/>
            <a:r>
              <a:rPr lang="en-US" sz="1000" b="1" i="1" u="sng" dirty="0"/>
              <a:t>Top Challenges &amp; Opportunities for businesses in 2021</a:t>
            </a:r>
          </a:p>
          <a:p>
            <a:pPr marL="171450" indent="-171450" algn="just"/>
            <a:endParaRPr lang="en-US" sz="1000" b="1" dirty="0"/>
          </a:p>
          <a:p>
            <a:pPr marL="171450" indent="-171450" algn="just"/>
            <a:r>
              <a:rPr lang="en-US" sz="1000" b="1" i="1" dirty="0"/>
              <a:t>Challenges</a:t>
            </a:r>
          </a:p>
          <a:p>
            <a:pPr marL="171450" indent="-171450" algn="just">
              <a:buFont typeface="Arial" panose="020B0604020202020204" pitchFamily="34" charset="0"/>
              <a:buChar char="•"/>
            </a:pPr>
            <a:r>
              <a:rPr lang="en-US" sz="1000" dirty="0"/>
              <a:t>Companies participating in the survey cited high input costs (including manpower costs), weak demand conditions and lack of availability of affordable credit as their topmost concerns for the year 2021. </a:t>
            </a:r>
          </a:p>
          <a:p>
            <a:pPr algn="just"/>
            <a:endParaRPr lang="en-US" sz="1000" dirty="0"/>
          </a:p>
          <a:p>
            <a:pPr marL="171450" indent="-171450" algn="just">
              <a:buFont typeface="Arial" panose="020B0604020202020204" pitchFamily="34" charset="0"/>
              <a:buChar char="•"/>
            </a:pPr>
            <a:endParaRPr lang="en-US" sz="1000" dirty="0"/>
          </a:p>
        </p:txBody>
      </p:sp>
    </p:spTree>
    <p:extLst>
      <p:ext uri="{BB962C8B-B14F-4D97-AF65-F5344CB8AC3E}">
        <p14:creationId xmlns:p14="http://schemas.microsoft.com/office/powerpoint/2010/main" val="160436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92040" y="1982152"/>
            <a:ext cx="1965960" cy="79222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0" y="1980565"/>
            <a:ext cx="4892040" cy="45705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Summary</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pic>
        <p:nvPicPr>
          <p:cNvPr id="14" name="Picture 13" descr="new_ficci_logo"/>
          <p:cNvPicPr/>
          <p:nvPr/>
        </p:nvPicPr>
        <p:blipFill>
          <a:blip r:embed="rId3" cstate="print"/>
          <a:srcRect/>
          <a:stretch>
            <a:fillRect/>
          </a:stretch>
        </p:blipFill>
        <p:spPr bwMode="auto">
          <a:xfrm>
            <a:off x="155631" y="9243000"/>
            <a:ext cx="609600" cy="495300"/>
          </a:xfrm>
          <a:prstGeom prst="rect">
            <a:avLst/>
          </a:prstGeom>
          <a:noFill/>
          <a:ln w="9525">
            <a:noFill/>
            <a:miter lim="800000"/>
            <a:headEnd/>
            <a:tailEnd/>
          </a:ln>
        </p:spPr>
      </p:pic>
      <p:sp>
        <p:nvSpPr>
          <p:cNvPr id="8" name="TextBox 7">
            <a:extLst>
              <a:ext uri="{FF2B5EF4-FFF2-40B4-BE49-F238E27FC236}">
                <a16:creationId xmlns:a16="http://schemas.microsoft.com/office/drawing/2014/main" id="{2C6CABF2-E760-49AF-93AF-2487F6B2FD42}"/>
              </a:ext>
            </a:extLst>
          </p:cNvPr>
          <p:cNvSpPr txBox="1"/>
          <p:nvPr/>
        </p:nvSpPr>
        <p:spPr>
          <a:xfrm>
            <a:off x="38589" y="2436812"/>
            <a:ext cx="4838211" cy="6709493"/>
          </a:xfrm>
          <a:prstGeom prst="rect">
            <a:avLst/>
          </a:prstGeom>
          <a:noFill/>
        </p:spPr>
        <p:txBody>
          <a:bodyPr wrap="square" lIns="91405" tIns="45702" rIns="91405" bIns="45702" rtlCol="0">
            <a:spAutoFit/>
          </a:bodyPr>
          <a:lstStyle/>
          <a:p>
            <a:pPr marL="171450" indent="-171450" algn="just">
              <a:buFont typeface="Arial" panose="020B0604020202020204" pitchFamily="34" charset="0"/>
              <a:buChar char="•"/>
            </a:pPr>
            <a:r>
              <a:rPr lang="en-US" sz="1000" dirty="0"/>
              <a:t>In fact, a near unanimity was observed as far as rising input costs were concerned. </a:t>
            </a:r>
          </a:p>
          <a:p>
            <a:pPr marL="171450" indent="-171450" algn="just">
              <a:buFont typeface="Arial" panose="020B0604020202020204" pitchFamily="34" charset="0"/>
              <a:buChar char="•"/>
            </a:pPr>
            <a:r>
              <a:rPr lang="en-US" sz="1000" kern="1200" dirty="0">
                <a:solidFill>
                  <a:srgbClr val="000000"/>
                </a:solidFill>
                <a:effectLst/>
                <a:latin typeface="Calibri" panose="020F0502020204030204" pitchFamily="34" charset="0"/>
                <a:ea typeface="+mn-ea"/>
                <a:cs typeface="+mn-cs"/>
              </a:rPr>
              <a:t>This along with high interest costs on loans, higher inward and outward transport &amp; logistics costs and increased manpower costs were said to be pushing the cost of doing business. </a:t>
            </a:r>
          </a:p>
          <a:p>
            <a:pPr marL="171450" indent="-171450" algn="just">
              <a:buFont typeface="Arial" panose="020B0604020202020204" pitchFamily="34" charset="0"/>
              <a:buChar char="•"/>
            </a:pPr>
            <a:r>
              <a:rPr lang="en-US" sz="1000" dirty="0">
                <a:solidFill>
                  <a:srgbClr val="000000"/>
                </a:solidFill>
                <a:latin typeface="Calibri" panose="020F0502020204030204" pitchFamily="34" charset="0"/>
              </a:rPr>
              <a:t>Furthermore, respondents added that leaving trade policy issues unaddressed will create an even bigger challenge as other peer countries continue to </a:t>
            </a:r>
            <a:r>
              <a:rPr lang="en-US" sz="1000" kern="1200" dirty="0">
                <a:solidFill>
                  <a:srgbClr val="000000"/>
                </a:solidFill>
                <a:effectLst/>
                <a:latin typeface="Calibri" panose="020F0502020204030204" pitchFamily="34" charset="0"/>
                <a:ea typeface="+mn-ea"/>
                <a:cs typeface="+mn-cs"/>
              </a:rPr>
              <a:t>gain global market share.</a:t>
            </a:r>
          </a:p>
          <a:p>
            <a:pPr marL="171450" indent="-171450" algn="just">
              <a:buFont typeface="Arial" panose="020B0604020202020204" pitchFamily="34" charset="0"/>
              <a:buChar char="•"/>
            </a:pPr>
            <a:r>
              <a:rPr lang="en-US" sz="1000" kern="1200" dirty="0">
                <a:solidFill>
                  <a:srgbClr val="000000"/>
                </a:solidFill>
                <a:effectLst/>
                <a:latin typeface="Calibri" panose="020F0502020204030204" pitchFamily="34" charset="0"/>
                <a:ea typeface="+mn-ea"/>
                <a:cs typeface="+mn-cs"/>
              </a:rPr>
              <a:t>Subdued economic </a:t>
            </a:r>
            <a:r>
              <a:rPr lang="en-US" sz="1000" dirty="0">
                <a:solidFill>
                  <a:srgbClr val="000000"/>
                </a:solidFill>
                <a:latin typeface="Calibri" panose="020F0502020204030204" pitchFamily="34" charset="0"/>
              </a:rPr>
              <a:t>conditions globally  </a:t>
            </a:r>
            <a:r>
              <a:rPr lang="en-US" sz="1000" kern="1200" dirty="0">
                <a:solidFill>
                  <a:srgbClr val="000000"/>
                </a:solidFill>
                <a:effectLst/>
                <a:latin typeface="Calibri" panose="020F0502020204030204" pitchFamily="34" charset="0"/>
                <a:ea typeface="+mn-ea"/>
                <a:cs typeface="+mn-cs"/>
              </a:rPr>
              <a:t>has led to a slowdown in consumption activity. </a:t>
            </a:r>
            <a:r>
              <a:rPr lang="en-US" sz="1000" dirty="0"/>
              <a:t>Alongside, impact of Covid-19 pandemic on the Indian economy has left consumer </a:t>
            </a:r>
            <a:r>
              <a:rPr lang="en-US" sz="1000" kern="1200" dirty="0">
                <a:solidFill>
                  <a:srgbClr val="000000"/>
                </a:solidFill>
                <a:effectLst/>
                <a:latin typeface="Calibri" panose="020F0502020204030204" pitchFamily="34" charset="0"/>
                <a:ea typeface="+mn-ea"/>
                <a:cs typeface="+mn-cs"/>
              </a:rPr>
              <a:t>fending for basics, raising the precautionary motive of spending amongst them. While </a:t>
            </a:r>
            <a:r>
              <a:rPr lang="en-US" sz="1000" dirty="0">
                <a:solidFill>
                  <a:srgbClr val="000000"/>
                </a:solidFill>
                <a:latin typeface="Calibri" panose="020F0502020204030204" pitchFamily="34" charset="0"/>
              </a:rPr>
              <a:t>an</a:t>
            </a:r>
            <a:r>
              <a:rPr lang="en-US" sz="1000" kern="1200" dirty="0">
                <a:solidFill>
                  <a:srgbClr val="000000"/>
                </a:solidFill>
                <a:effectLst/>
                <a:latin typeface="Calibri" panose="020F0502020204030204" pitchFamily="34" charset="0"/>
                <a:ea typeface="+mn-ea"/>
                <a:cs typeface="+mn-cs"/>
              </a:rPr>
              <a:t> improvement in demand has been witnessed over the past few months, participating companies fear that fresh waves of Covid-19 infections, as seen in other nations, would be extremely challenging to cope with. They believed that retaining the revival in demand conditions can get challenging going forward. </a:t>
            </a:r>
          </a:p>
          <a:p>
            <a:pPr algn="just"/>
            <a:endParaRPr lang="en-US" sz="1000" b="1" i="1" dirty="0">
              <a:solidFill>
                <a:srgbClr val="000000"/>
              </a:solidFill>
              <a:latin typeface="Calibri" panose="020F0502020204030204" pitchFamily="34" charset="0"/>
            </a:endParaRPr>
          </a:p>
          <a:p>
            <a:pPr algn="just"/>
            <a:r>
              <a:rPr lang="en-US" sz="1000" b="1" i="1" dirty="0">
                <a:solidFill>
                  <a:srgbClr val="000000"/>
                </a:solidFill>
                <a:latin typeface="Calibri" panose="020F0502020204030204" pitchFamily="34" charset="0"/>
              </a:rPr>
              <a:t>Opportunities</a:t>
            </a:r>
          </a:p>
          <a:p>
            <a:pPr marL="171450" indent="-171450" algn="just">
              <a:buFont typeface="Arial" panose="020B0604020202020204" pitchFamily="34" charset="0"/>
              <a:buChar char="•"/>
            </a:pPr>
            <a:r>
              <a:rPr lang="en-US" sz="1000" kern="1200" dirty="0">
                <a:solidFill>
                  <a:srgbClr val="000000"/>
                </a:solidFill>
                <a:effectLst/>
                <a:latin typeface="Calibri" panose="020F0502020204030204" pitchFamily="34" charset="0"/>
                <a:ea typeface="+mn-ea"/>
                <a:cs typeface="+mn-cs"/>
              </a:rPr>
              <a:t>Participants unanimously agreed that the government’s capital expenditure push in the Union Budget 2021-22 will </a:t>
            </a:r>
            <a:r>
              <a:rPr lang="en-US" sz="1000" dirty="0"/>
              <a:t>lead to faster revival in economic growth.</a:t>
            </a:r>
          </a:p>
          <a:p>
            <a:pPr marL="171450" indent="-171450" algn="just">
              <a:buFont typeface="Arial" panose="020B0604020202020204" pitchFamily="34" charset="0"/>
              <a:buChar char="•"/>
            </a:pPr>
            <a:r>
              <a:rPr lang="en-US" sz="1000" kern="1200" dirty="0">
                <a:solidFill>
                  <a:srgbClr val="000000"/>
                </a:solidFill>
                <a:effectLst/>
                <a:latin typeface="Calibri" panose="020F0502020204030204" pitchFamily="34" charset="0"/>
                <a:ea typeface="+mn-ea"/>
                <a:cs typeface="+mn-cs"/>
              </a:rPr>
              <a:t>Surveyed companies also believed that recent initiatives such as vocal for local will go a long way in developing Brand India. </a:t>
            </a:r>
          </a:p>
          <a:p>
            <a:pPr marL="171450" indent="-171450" algn="just">
              <a:buFont typeface="Arial" panose="020B0604020202020204" pitchFamily="34" charset="0"/>
              <a:buChar char="•"/>
            </a:pPr>
            <a:r>
              <a:rPr lang="en-US" sz="1000" kern="1200" dirty="0">
                <a:solidFill>
                  <a:srgbClr val="000000"/>
                </a:solidFill>
                <a:effectLst/>
                <a:latin typeface="Calibri" panose="020F0502020204030204" pitchFamily="34" charset="0"/>
                <a:ea typeface="+mn-ea"/>
                <a:cs typeface="+mn-cs"/>
              </a:rPr>
              <a:t>Furthermore, respondents emphasized that given the current global sentiment, India could easily become the preferred sourcing destination for western countries.</a:t>
            </a:r>
          </a:p>
          <a:p>
            <a:pPr marL="171450" indent="-171450" algn="just">
              <a:buFont typeface="Arial" panose="020B0604020202020204" pitchFamily="34" charset="0"/>
              <a:buChar char="•"/>
            </a:pPr>
            <a:r>
              <a:rPr lang="en-US" sz="1000" dirty="0"/>
              <a:t>Respondents said they are focusing on creation of newer products as well as diversification of existing product categories to tap new markets globally.</a:t>
            </a:r>
            <a:endParaRPr lang="en-US" sz="1000" kern="1200" dirty="0">
              <a:solidFill>
                <a:srgbClr val="000000"/>
              </a:solidFill>
              <a:effectLst/>
              <a:latin typeface="Calibri" panose="020F0502020204030204" pitchFamily="34" charset="0"/>
              <a:ea typeface="+mn-ea"/>
              <a:cs typeface="+mn-cs"/>
            </a:endParaRPr>
          </a:p>
          <a:p>
            <a:pPr marL="171450" indent="-171450" algn="just">
              <a:buFont typeface="Arial" panose="020B0604020202020204" pitchFamily="34" charset="0"/>
              <a:buChar char="•"/>
            </a:pPr>
            <a:r>
              <a:rPr lang="en-US" sz="1000" kern="1200" dirty="0">
                <a:solidFill>
                  <a:srgbClr val="000000"/>
                </a:solidFill>
                <a:effectLst/>
                <a:latin typeface="Calibri" panose="020F0502020204030204" pitchFamily="34" charset="0"/>
                <a:ea typeface="+mn-ea"/>
                <a:cs typeface="+mn-cs"/>
              </a:rPr>
              <a:t>Lastly, respondents highlighted that the pandemic caused massive shifts in business operations, with level of digitization and adoption of new technologies  playing a major role in determining success in the post COVID-19 world. </a:t>
            </a:r>
          </a:p>
          <a:p>
            <a:pPr marL="171450" indent="-171450" algn="just">
              <a:buFont typeface="Arial" panose="020B0604020202020204" pitchFamily="34" charset="0"/>
              <a:buChar char="•"/>
            </a:pPr>
            <a:endParaRPr lang="en-US" sz="1000" dirty="0"/>
          </a:p>
          <a:p>
            <a:pPr algn="just"/>
            <a:r>
              <a:rPr lang="en-US" sz="1000" b="1" i="1" dirty="0"/>
              <a:t>Feedback on Production Linked Incentive Scheme (PLI) &amp; Ways to Boost Manufacturing</a:t>
            </a:r>
            <a:endParaRPr lang="en-US" sz="1000" dirty="0"/>
          </a:p>
          <a:p>
            <a:pPr marL="171450" indent="-171450" algn="just">
              <a:buFont typeface="Arial" panose="020B0604020202020204" pitchFamily="34" charset="0"/>
              <a:buChar char="•"/>
            </a:pPr>
            <a:r>
              <a:rPr lang="en-US" sz="1000" dirty="0"/>
              <a:t>While 51% of the participating companies said that they would benefit from the recently announced PLI scheme, it was a close call with those who thought otherwise (49%). </a:t>
            </a:r>
          </a:p>
          <a:p>
            <a:pPr marL="171450" indent="-171450" algn="just">
              <a:buFont typeface="Arial" panose="020B0604020202020204" pitchFamily="34" charset="0"/>
              <a:buChar char="•"/>
            </a:pPr>
            <a:r>
              <a:rPr lang="en-US" sz="1000" dirty="0"/>
              <a:t>It was strongly felt that the scheme be extended to the entire manufacturing sector, especially labor-intensive industries. Greater clarity, less bureaucratic interference, removal of restrictive clauses and timely release of incentives are essential to boost industry’s confidence in the scheme.</a:t>
            </a:r>
          </a:p>
          <a:p>
            <a:pPr marL="171450" indent="-171450" algn="just">
              <a:buFont typeface="Arial" panose="020B0604020202020204" pitchFamily="34" charset="0"/>
              <a:buChar char="•"/>
            </a:pPr>
            <a:r>
              <a:rPr lang="en-US" sz="1000" dirty="0"/>
              <a:t>Participating companies regarded improving ease of doing business as the most important component to boost India’s manufacturing prowess.</a:t>
            </a:r>
          </a:p>
          <a:p>
            <a:pPr marL="171450" indent="-171450" algn="just">
              <a:buFont typeface="Arial" panose="020B0604020202020204" pitchFamily="34" charset="0"/>
              <a:buChar char="•"/>
            </a:pPr>
            <a:r>
              <a:rPr lang="en-US" sz="1000" dirty="0"/>
              <a:t>Respondents suggested that long term incentives to industry, particularly towards skill upgradation of employees/ workforce was the need of the hour.</a:t>
            </a:r>
          </a:p>
          <a:p>
            <a:pPr marL="171450" indent="-171450" algn="just">
              <a:buFont typeface="Arial" panose="020B0604020202020204" pitchFamily="34" charset="0"/>
              <a:buChar char="•"/>
            </a:pPr>
            <a:r>
              <a:rPr lang="en-US" sz="1000" dirty="0"/>
              <a:t>Additionally, companies stressed on the need for reducing customs duty on imports to curtail rising domestic prices of raw materials at least until India achieves some level of </a:t>
            </a:r>
            <a:r>
              <a:rPr lang="en-US" sz="1000" dirty="0" err="1"/>
              <a:t>atma</a:t>
            </a:r>
            <a:r>
              <a:rPr lang="en-US" sz="1000" dirty="0"/>
              <a:t> </a:t>
            </a:r>
            <a:r>
              <a:rPr lang="en-US" sz="1000" dirty="0" err="1"/>
              <a:t>nirbharta</a:t>
            </a:r>
            <a:r>
              <a:rPr lang="en-US" sz="1000" dirty="0"/>
              <a:t> in producing inputs.</a:t>
            </a:r>
          </a:p>
        </p:txBody>
      </p:sp>
    </p:spTree>
    <p:extLst>
      <p:ext uri="{BB962C8B-B14F-4D97-AF65-F5344CB8AC3E}">
        <p14:creationId xmlns:p14="http://schemas.microsoft.com/office/powerpoint/2010/main" val="60904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23" y="1979612"/>
            <a:ext cx="1965960" cy="79222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1938337" y="1980565"/>
            <a:ext cx="4919663" cy="45705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Current conditions vis-à-vis last six months</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0" name="TextBox 19"/>
          <p:cNvSpPr txBox="1"/>
          <p:nvPr/>
        </p:nvSpPr>
        <p:spPr>
          <a:xfrm>
            <a:off x="124460" y="5231186"/>
            <a:ext cx="1605617" cy="1015626"/>
          </a:xfrm>
          <a:prstGeom prst="rect">
            <a:avLst/>
          </a:prstGeom>
          <a:noFill/>
        </p:spPr>
        <p:txBody>
          <a:bodyPr wrap="square" lIns="91405" tIns="45702" rIns="91405" bIns="45702" rtlCol="0">
            <a:spAutoFit/>
          </a:bodyPr>
          <a:lstStyle/>
          <a:p>
            <a:pPr algn="ctr"/>
            <a:r>
              <a:rPr lang="en-US" sz="1200" b="1" dirty="0">
                <a:solidFill>
                  <a:srgbClr val="2B6A6C"/>
                </a:solidFill>
              </a:rPr>
              <a:t>Assessment of respondents regarding overall current conditions remains buoyant…</a:t>
            </a:r>
          </a:p>
        </p:txBody>
      </p:sp>
      <p:sp>
        <p:nvSpPr>
          <p:cNvPr id="13" name="TextBox 12"/>
          <p:cNvSpPr txBox="1"/>
          <p:nvPr/>
        </p:nvSpPr>
        <p:spPr>
          <a:xfrm>
            <a:off x="4112561" y="2665412"/>
            <a:ext cx="2620979" cy="5262943"/>
          </a:xfrm>
          <a:prstGeom prst="rect">
            <a:avLst/>
          </a:prstGeom>
          <a:noFill/>
        </p:spPr>
        <p:txBody>
          <a:bodyPr wrap="square" lIns="91405" tIns="45702" rIns="91405" bIns="45702" rtlCol="0">
            <a:spAutoFit/>
          </a:bodyPr>
          <a:lstStyle/>
          <a:p>
            <a:pPr algn="just"/>
            <a:r>
              <a:rPr lang="en-IN" sz="1050" dirty="0"/>
              <a:t>FICCI’s latest Business Confidence Survey revealed a marginal improvement in the proportion of respondents reporting better overall current conditions relative to last six months. While current economic conditions witnessed a mild uptick, current conditions at industry and firm level noted a slight downtick in the latest survey vis-a-vis the previous round. </a:t>
            </a:r>
          </a:p>
          <a:p>
            <a:pPr algn="just"/>
            <a:endParaRPr lang="en-IN" sz="1050" dirty="0"/>
          </a:p>
          <a:p>
            <a:pPr algn="just"/>
            <a:r>
              <a:rPr lang="en-IN" sz="1050" dirty="0"/>
              <a:t>In the present survey, the proportion of participants citing current economic conditions as ‘moderately to substantially better’ relative to previous six months stood at 83% vis-à-vis 82% respondents stating likewise in the previous round. </a:t>
            </a:r>
          </a:p>
          <a:p>
            <a:pPr algn="just"/>
            <a:endParaRPr lang="en-IN" sz="1050" dirty="0"/>
          </a:p>
          <a:p>
            <a:pPr algn="just"/>
            <a:r>
              <a:rPr lang="en-IN" sz="1050" dirty="0"/>
              <a:t>At the industry level, about 77% respondents reported ‘moderately to substantially better’ current conditions vis-à-vis last six months as compared to 78% participants reporting the same in the previous round. </a:t>
            </a:r>
          </a:p>
          <a:p>
            <a:pPr algn="just"/>
            <a:endParaRPr lang="en-IN" sz="1050" dirty="0"/>
          </a:p>
          <a:p>
            <a:pPr algn="just"/>
            <a:r>
              <a:rPr lang="en-IN" sz="1050" dirty="0"/>
              <a:t>At the firm level, 77% of the respondents cited current conditions as ‘moderately to substantially better’ vis-à-vis last six months.  About 80% of the participating companies reported likewise in the previous survey round.</a:t>
            </a:r>
          </a:p>
          <a:p>
            <a:pPr algn="just"/>
            <a:endParaRPr lang="en-IN" sz="1050" dirty="0"/>
          </a:p>
        </p:txBody>
      </p:sp>
      <p:pic>
        <p:nvPicPr>
          <p:cNvPr id="26" name="Picture 25" descr="new_ficci_logo"/>
          <p:cNvPicPr/>
          <p:nvPr/>
        </p:nvPicPr>
        <p:blipFill>
          <a:blip r:embed="rId3" cstate="print"/>
          <a:srcRect/>
          <a:stretch>
            <a:fillRect/>
          </a:stretch>
        </p:blipFill>
        <p:spPr bwMode="auto">
          <a:xfrm>
            <a:off x="6172200" y="9377266"/>
            <a:ext cx="609600" cy="495300"/>
          </a:xfrm>
          <a:prstGeom prst="rect">
            <a:avLst/>
          </a:prstGeom>
          <a:noFill/>
          <a:ln w="9525">
            <a:noFill/>
            <a:miter lim="800000"/>
            <a:headEnd/>
            <a:tailEnd/>
          </a:ln>
        </p:spPr>
      </p:pic>
      <p:graphicFrame>
        <p:nvGraphicFramePr>
          <p:cNvPr id="16" name="Chart 15">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1752643016"/>
              </p:ext>
            </p:extLst>
          </p:nvPr>
        </p:nvGraphicFramePr>
        <p:xfrm>
          <a:off x="1938337" y="2513012"/>
          <a:ext cx="2147553" cy="2128843"/>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Arrow Connector 16">
            <a:extLst>
              <a:ext uri="{FF2B5EF4-FFF2-40B4-BE49-F238E27FC236}">
                <a16:creationId xmlns:a16="http://schemas.microsoft.com/office/drawing/2014/main" id="{CD966949-CEEF-42BA-BC71-E62F013CFF5A}"/>
              </a:ext>
            </a:extLst>
          </p:cNvPr>
          <p:cNvCxnSpPr>
            <a:cxnSpLocks/>
          </p:cNvCxnSpPr>
          <p:nvPr/>
        </p:nvCxnSpPr>
        <p:spPr>
          <a:xfrm flipV="1">
            <a:off x="2939009" y="3332729"/>
            <a:ext cx="392951" cy="12123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1532520447"/>
              </p:ext>
            </p:extLst>
          </p:nvPr>
        </p:nvGraphicFramePr>
        <p:xfrm>
          <a:off x="1938336" y="4727569"/>
          <a:ext cx="2147553" cy="2128843"/>
        </p:xfrm>
        <a:graphic>
          <a:graphicData uri="http://schemas.openxmlformats.org/drawingml/2006/chart">
            <c:chart xmlns:c="http://schemas.openxmlformats.org/drawingml/2006/chart" xmlns:r="http://schemas.openxmlformats.org/officeDocument/2006/relationships" r:id="rId5"/>
          </a:graphicData>
        </a:graphic>
      </p:graphicFrame>
      <p:cxnSp>
        <p:nvCxnSpPr>
          <p:cNvPr id="21" name="Straight Arrow Connector 20">
            <a:extLst>
              <a:ext uri="{FF2B5EF4-FFF2-40B4-BE49-F238E27FC236}">
                <a16:creationId xmlns:a16="http://schemas.microsoft.com/office/drawing/2014/main" id="{67111F39-E6D9-412A-9078-55B95AB52D85}"/>
              </a:ext>
            </a:extLst>
          </p:cNvPr>
          <p:cNvCxnSpPr>
            <a:cxnSpLocks/>
          </p:cNvCxnSpPr>
          <p:nvPr/>
        </p:nvCxnSpPr>
        <p:spPr>
          <a:xfrm>
            <a:off x="2969135" y="5202782"/>
            <a:ext cx="337033" cy="6604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325395275"/>
              </p:ext>
            </p:extLst>
          </p:nvPr>
        </p:nvGraphicFramePr>
        <p:xfrm>
          <a:off x="1965008" y="6942425"/>
          <a:ext cx="2147553" cy="2276187"/>
        </p:xfrm>
        <a:graphic>
          <a:graphicData uri="http://schemas.openxmlformats.org/drawingml/2006/chart">
            <c:chart xmlns:c="http://schemas.openxmlformats.org/drawingml/2006/chart" xmlns:r="http://schemas.openxmlformats.org/officeDocument/2006/relationships" r:id="rId6"/>
          </a:graphicData>
        </a:graphic>
      </p:graphicFrame>
      <p:cxnSp>
        <p:nvCxnSpPr>
          <p:cNvPr id="27" name="Straight Arrow Connector 26">
            <a:extLst>
              <a:ext uri="{FF2B5EF4-FFF2-40B4-BE49-F238E27FC236}">
                <a16:creationId xmlns:a16="http://schemas.microsoft.com/office/drawing/2014/main" id="{4BDF3A1E-D7DC-4B20-8E22-DA22DA3FF015}"/>
              </a:ext>
            </a:extLst>
          </p:cNvPr>
          <p:cNvCxnSpPr>
            <a:cxnSpLocks/>
          </p:cNvCxnSpPr>
          <p:nvPr/>
        </p:nvCxnSpPr>
        <p:spPr>
          <a:xfrm>
            <a:off x="2970907" y="7562648"/>
            <a:ext cx="361053" cy="131964"/>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0148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07223" y="1985008"/>
            <a:ext cx="1950777"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0" y="1979758"/>
            <a:ext cx="4907224" cy="45705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Expected conditions over next six months  </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0" name="TextBox 19"/>
          <p:cNvSpPr txBox="1"/>
          <p:nvPr/>
        </p:nvSpPr>
        <p:spPr>
          <a:xfrm>
            <a:off x="5070175" y="4113212"/>
            <a:ext cx="1778300" cy="2492954"/>
          </a:xfrm>
          <a:prstGeom prst="rect">
            <a:avLst/>
          </a:prstGeom>
          <a:noFill/>
        </p:spPr>
        <p:txBody>
          <a:bodyPr wrap="square" lIns="91405" tIns="45702" rIns="91405" bIns="45702" rtlCol="0">
            <a:spAutoFit/>
          </a:bodyPr>
          <a:lstStyle/>
          <a:p>
            <a:pPr algn="ctr"/>
            <a:r>
              <a:rPr lang="en-US" sz="1200" b="1" dirty="0">
                <a:solidFill>
                  <a:srgbClr val="2B6A6C"/>
                </a:solidFill>
              </a:rPr>
              <a:t>The expectations of respondents noted a significant  improvement regarding  performance at all the three levels over the period January- June 2021 ….</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p:txBody>
      </p:sp>
      <p:sp>
        <p:nvSpPr>
          <p:cNvPr id="10" name="TextBox 9"/>
          <p:cNvSpPr txBox="1"/>
          <p:nvPr/>
        </p:nvSpPr>
        <p:spPr>
          <a:xfrm>
            <a:off x="143026" y="2589212"/>
            <a:ext cx="2620979" cy="5424526"/>
          </a:xfrm>
          <a:prstGeom prst="rect">
            <a:avLst/>
          </a:prstGeom>
          <a:noFill/>
        </p:spPr>
        <p:txBody>
          <a:bodyPr wrap="square" lIns="91405" tIns="45702" rIns="91405" bIns="45702" rtlCol="0">
            <a:spAutoFit/>
          </a:bodyPr>
          <a:lstStyle/>
          <a:p>
            <a:pPr algn="just"/>
            <a:r>
              <a:rPr lang="en-US" sz="1050" dirty="0"/>
              <a:t>Results of the latest survey report improvement in the optimism level of respondents about near term prospects when compared to the previous round. </a:t>
            </a:r>
          </a:p>
          <a:p>
            <a:pPr algn="just"/>
            <a:endParaRPr lang="en-US" sz="1050" dirty="0"/>
          </a:p>
          <a:p>
            <a:pPr algn="just"/>
            <a:r>
              <a:rPr lang="en-US" sz="1050" dirty="0"/>
              <a:t>At the economy level, the proportion of respondents foreseeing ‘moderately to substantially better’ performance over next six months improved to 86% in the current round compared to 74% participants reporting likewise in the previous survey.</a:t>
            </a:r>
          </a:p>
          <a:p>
            <a:pPr algn="just"/>
            <a:endParaRPr lang="en-IN" sz="1050" dirty="0"/>
          </a:p>
          <a:p>
            <a:pPr algn="just"/>
            <a:r>
              <a:rPr lang="en-US" sz="1050" dirty="0"/>
              <a:t>Furthermore, 87% of the surveyed companies reported that they expect an improved performance over the next six months at industry level. The corresponding number in the previous round was marginally lower at 82%. </a:t>
            </a:r>
          </a:p>
          <a:p>
            <a:pPr algn="just"/>
            <a:endParaRPr lang="en-US" sz="1050" dirty="0"/>
          </a:p>
          <a:p>
            <a:pPr algn="just"/>
            <a:r>
              <a:rPr lang="en-US" sz="1050" dirty="0"/>
              <a:t>Furthermore, the proportion of respondents citing worsening of near-term prospects at economy and industry level noted a decline.</a:t>
            </a:r>
            <a:endParaRPr lang="en-IN" sz="1050" dirty="0"/>
          </a:p>
          <a:p>
            <a:pPr algn="just"/>
            <a:endParaRPr lang="en-US" sz="1050" dirty="0"/>
          </a:p>
          <a:p>
            <a:pPr algn="just"/>
            <a:r>
              <a:rPr lang="en-IN" sz="1050" dirty="0"/>
              <a:t>The proportion of participating companies hopeful of better prospects at the firm level also witnessed  an improvement. About 83% participating companies expected a ‘moderately to substantially better’ performance over the next two quarters in the current survey as compared to 76% stating the same in the previous round.</a:t>
            </a:r>
          </a:p>
          <a:p>
            <a:pPr algn="just"/>
            <a:endParaRPr lang="en-IN" sz="1050" dirty="0"/>
          </a:p>
        </p:txBody>
      </p:sp>
      <p:sp>
        <p:nvSpPr>
          <p:cNvPr id="8" name="Rectangle 7"/>
          <p:cNvSpPr/>
          <p:nvPr/>
        </p:nvSpPr>
        <p:spPr>
          <a:xfrm>
            <a:off x="152551" y="9142412"/>
            <a:ext cx="838049" cy="6858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a:p>
        </p:txBody>
      </p:sp>
      <p:pic>
        <p:nvPicPr>
          <p:cNvPr id="21" name="Picture 20" descr="new_ficci_logo"/>
          <p:cNvPicPr/>
          <p:nvPr/>
        </p:nvPicPr>
        <p:blipFill>
          <a:blip r:embed="rId3" cstate="print"/>
          <a:srcRect/>
          <a:stretch>
            <a:fillRect/>
          </a:stretch>
        </p:blipFill>
        <p:spPr bwMode="auto">
          <a:xfrm>
            <a:off x="208840" y="9237662"/>
            <a:ext cx="609600" cy="495300"/>
          </a:xfrm>
          <a:prstGeom prst="rect">
            <a:avLst/>
          </a:prstGeom>
          <a:noFill/>
          <a:ln w="9525">
            <a:noFill/>
            <a:miter lim="800000"/>
            <a:headEnd/>
            <a:tailEnd/>
          </a:ln>
        </p:spPr>
      </p:pic>
      <p:graphicFrame>
        <p:nvGraphicFramePr>
          <p:cNvPr id="17" name="Chart 16">
            <a:extLst>
              <a:ext uri="{FF2B5EF4-FFF2-40B4-BE49-F238E27FC236}">
                <a16:creationId xmlns:a16="http://schemas.microsoft.com/office/drawing/2014/main" id="{00000000-0008-0000-0A00-000008000000}"/>
              </a:ext>
            </a:extLst>
          </p:cNvPr>
          <p:cNvGraphicFramePr>
            <a:graphicFrameLocks/>
          </p:cNvGraphicFramePr>
          <p:nvPr>
            <p:extLst>
              <p:ext uri="{D42A27DB-BD31-4B8C-83A1-F6EECF244321}">
                <p14:modId xmlns:p14="http://schemas.microsoft.com/office/powerpoint/2010/main" val="1247193502"/>
              </p:ext>
            </p:extLst>
          </p:nvPr>
        </p:nvGraphicFramePr>
        <p:xfrm>
          <a:off x="2764005" y="2513012"/>
          <a:ext cx="2057399" cy="2209799"/>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Arrow Connector 18">
            <a:extLst>
              <a:ext uri="{FF2B5EF4-FFF2-40B4-BE49-F238E27FC236}">
                <a16:creationId xmlns:a16="http://schemas.microsoft.com/office/drawing/2014/main" id="{ACC5068F-381C-4333-805B-12E4BF94A6B3}"/>
              </a:ext>
            </a:extLst>
          </p:cNvPr>
          <p:cNvCxnSpPr>
            <a:cxnSpLocks/>
          </p:cNvCxnSpPr>
          <p:nvPr/>
        </p:nvCxnSpPr>
        <p:spPr>
          <a:xfrm flipV="1">
            <a:off x="3763251" y="3145609"/>
            <a:ext cx="381000" cy="22860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00000000-0008-0000-0A00-000009000000}"/>
              </a:ext>
            </a:extLst>
          </p:cNvPr>
          <p:cNvGraphicFramePr>
            <a:graphicFrameLocks/>
          </p:cNvGraphicFramePr>
          <p:nvPr>
            <p:extLst>
              <p:ext uri="{D42A27DB-BD31-4B8C-83A1-F6EECF244321}">
                <p14:modId xmlns:p14="http://schemas.microsoft.com/office/powerpoint/2010/main" val="2779402313"/>
              </p:ext>
            </p:extLst>
          </p:nvPr>
        </p:nvGraphicFramePr>
        <p:xfrm>
          <a:off x="2764005" y="4799012"/>
          <a:ext cx="2057399" cy="22097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00000000-0008-0000-0A00-00000A000000}"/>
              </a:ext>
            </a:extLst>
          </p:cNvPr>
          <p:cNvGraphicFramePr>
            <a:graphicFrameLocks/>
          </p:cNvGraphicFramePr>
          <p:nvPr>
            <p:extLst>
              <p:ext uri="{D42A27DB-BD31-4B8C-83A1-F6EECF244321}">
                <p14:modId xmlns:p14="http://schemas.microsoft.com/office/powerpoint/2010/main" val="2645947968"/>
              </p:ext>
            </p:extLst>
          </p:nvPr>
        </p:nvGraphicFramePr>
        <p:xfrm>
          <a:off x="2762249" y="7085012"/>
          <a:ext cx="2057399" cy="2209800"/>
        </p:xfrm>
        <a:graphic>
          <a:graphicData uri="http://schemas.openxmlformats.org/drawingml/2006/chart">
            <c:chart xmlns:c="http://schemas.openxmlformats.org/drawingml/2006/chart" xmlns:r="http://schemas.openxmlformats.org/officeDocument/2006/relationships" r:id="rId6"/>
          </a:graphicData>
        </a:graphic>
      </p:graphicFrame>
      <p:cxnSp>
        <p:nvCxnSpPr>
          <p:cNvPr id="28" name="Straight Arrow Connector 27">
            <a:extLst>
              <a:ext uri="{FF2B5EF4-FFF2-40B4-BE49-F238E27FC236}">
                <a16:creationId xmlns:a16="http://schemas.microsoft.com/office/drawing/2014/main" id="{68F54809-BCA7-4838-8217-32E1E5552AFB}"/>
              </a:ext>
            </a:extLst>
          </p:cNvPr>
          <p:cNvCxnSpPr>
            <a:cxnSpLocks/>
          </p:cNvCxnSpPr>
          <p:nvPr/>
        </p:nvCxnSpPr>
        <p:spPr>
          <a:xfrm flipV="1">
            <a:off x="3755950" y="5427661"/>
            <a:ext cx="358850" cy="165874"/>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89385BE-3878-4092-9B44-E2A57326347B}"/>
              </a:ext>
            </a:extLst>
          </p:cNvPr>
          <p:cNvCxnSpPr>
            <a:cxnSpLocks/>
          </p:cNvCxnSpPr>
          <p:nvPr/>
        </p:nvCxnSpPr>
        <p:spPr>
          <a:xfrm flipV="1">
            <a:off x="3733800" y="7637460"/>
            <a:ext cx="381000" cy="209552"/>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56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1" y="198342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1957328" y="1979612"/>
            <a:ext cx="4900671" cy="45705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Business Confidence Index</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0" name="TextBox 19"/>
          <p:cNvSpPr txBox="1"/>
          <p:nvPr/>
        </p:nvSpPr>
        <p:spPr>
          <a:xfrm>
            <a:off x="116654" y="4037012"/>
            <a:ext cx="1605617" cy="4154947"/>
          </a:xfrm>
          <a:prstGeom prst="rect">
            <a:avLst/>
          </a:prstGeom>
          <a:noFill/>
        </p:spPr>
        <p:txBody>
          <a:bodyPr wrap="square" lIns="91405" tIns="45702" rIns="91405" bIns="45702" rtlCol="0">
            <a:spAutoFit/>
          </a:bodyPr>
          <a:lstStyle/>
          <a:p>
            <a:pPr algn="ctr"/>
            <a:r>
              <a:rPr lang="en-US" sz="1200" b="1" dirty="0">
                <a:solidFill>
                  <a:srgbClr val="2B6A6C"/>
                </a:solidFill>
              </a:rPr>
              <a:t>OBCI leapfrogged to a decadal high and stood at 74.2 in the present survey…</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r>
              <a:rPr lang="en-US" sz="1200" b="1" dirty="0">
                <a:solidFill>
                  <a:srgbClr val="2B6A6C"/>
                </a:solidFill>
              </a:rPr>
              <a:t>…Better performance in both current conditions as well as expectations index led to a higher overall index value </a:t>
            </a:r>
          </a:p>
        </p:txBody>
      </p:sp>
      <p:sp>
        <p:nvSpPr>
          <p:cNvPr id="13" name="TextBox 12"/>
          <p:cNvSpPr txBox="1"/>
          <p:nvPr/>
        </p:nvSpPr>
        <p:spPr>
          <a:xfrm>
            <a:off x="2035919" y="2665412"/>
            <a:ext cx="4745881" cy="276963"/>
          </a:xfrm>
          <a:prstGeom prst="rect">
            <a:avLst/>
          </a:prstGeom>
          <a:noFill/>
        </p:spPr>
        <p:txBody>
          <a:bodyPr wrap="square" lIns="91405" tIns="45702" rIns="91405" bIns="45702" rtlCol="0">
            <a:spAutoFit/>
          </a:bodyPr>
          <a:lstStyle/>
          <a:p>
            <a:pPr algn="ctr"/>
            <a:r>
              <a:rPr lang="en-US" sz="1200" b="1" dirty="0"/>
              <a:t>Overall Business Confidence Index </a:t>
            </a:r>
            <a:endParaRPr lang="en-US" sz="1200" dirty="0"/>
          </a:p>
        </p:txBody>
      </p:sp>
      <p:sp>
        <p:nvSpPr>
          <p:cNvPr id="24" name="Rectangle 1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14"/>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5"/>
          <p:cNvSpPr/>
          <p:nvPr/>
        </p:nvSpPr>
        <p:spPr>
          <a:xfrm>
            <a:off x="2057400" y="6246812"/>
            <a:ext cx="4650915" cy="3023905"/>
          </a:xfrm>
          <a:prstGeom prst="rect">
            <a:avLst/>
          </a:prstGeom>
        </p:spPr>
        <p:txBody>
          <a:bodyPr wrap="square">
            <a:spAutoFit/>
          </a:bodyPr>
          <a:lstStyle/>
          <a:p>
            <a:pPr algn="just"/>
            <a:r>
              <a:rPr lang="en-US" sz="1050" dirty="0">
                <a:latin typeface="+mj-lt"/>
                <a:ea typeface="Times New Roman" panose="02020603050405020304" pitchFamily="18" charset="0"/>
                <a:cs typeface="Times New Roman" panose="02020603050405020304" pitchFamily="18" charset="0"/>
              </a:rPr>
              <a:t>Overall Business Confidence Index witnessed further improvement in the current survey round. The index value is reported at 74.2 in the present survey - the highest since Q2 2010-11. The corresponding number in the previous round was 70.9.</a:t>
            </a:r>
          </a:p>
          <a:p>
            <a:pPr algn="just"/>
            <a:endParaRPr lang="en-IN" sz="1200" dirty="0">
              <a:latin typeface="+mj-lt"/>
              <a:ea typeface="Times New Roman" panose="02020603050405020304" pitchFamily="18" charset="0"/>
              <a:cs typeface="Times New Roman" panose="02020603050405020304" pitchFamily="18" charset="0"/>
            </a:endParaRPr>
          </a:p>
          <a:p>
            <a:pPr algn="just">
              <a:spcAft>
                <a:spcPts val="0"/>
              </a:spcAft>
            </a:pPr>
            <a:r>
              <a:rPr lang="en-US" sz="1050" dirty="0">
                <a:latin typeface="+mj-lt"/>
                <a:ea typeface="Times New Roman" panose="02020603050405020304" pitchFamily="18" charset="0"/>
                <a:cs typeface="Times New Roman" panose="02020603050405020304" pitchFamily="18" charset="0"/>
              </a:rPr>
              <a:t>Increased optimism of the participating companies about both current conditions as well as expectations led to the decadal high overall index value in the current round.  </a:t>
            </a:r>
          </a:p>
          <a:p>
            <a:pPr algn="just">
              <a:spcAft>
                <a:spcPts val="0"/>
              </a:spcAft>
            </a:pPr>
            <a:endParaRPr lang="en-US" sz="1050" dirty="0">
              <a:latin typeface="+mj-lt"/>
              <a:ea typeface="Times New Roman" panose="02020603050405020304" pitchFamily="18" charset="0"/>
              <a:cs typeface="Times New Roman" panose="02020603050405020304" pitchFamily="18" charset="0"/>
            </a:endParaRPr>
          </a:p>
          <a:p>
            <a:pPr algn="just">
              <a:spcAft>
                <a:spcPts val="0"/>
              </a:spcAft>
            </a:pPr>
            <a:r>
              <a:rPr lang="en-US" sz="1050" dirty="0">
                <a:latin typeface="+mj-lt"/>
                <a:ea typeface="Times New Roman" panose="02020603050405020304" pitchFamily="18" charset="0"/>
                <a:cs typeface="Times New Roman" panose="02020603050405020304" pitchFamily="18" charset="0"/>
              </a:rPr>
              <a:t>Since the past few months, the green shoots of recovery are gradually strengthening. The pick-up in economic activity has broadened and the same is being reflected in the various lead indicators. The demand conditions, which have been a major cause of concern for a majority of businesses, are also seen improving. However, the uncertainty surrounding a fresh surge in Covid-19 cases remains the topmost concern for the economy and corporate India. A further acceleration in the pace of vaccination should help maintain stability in the recovery process.</a:t>
            </a:r>
          </a:p>
          <a:p>
            <a:pPr algn="just">
              <a:spcAft>
                <a:spcPts val="0"/>
              </a:spcAft>
            </a:pPr>
            <a:endParaRPr lang="en-US" sz="1050" dirty="0">
              <a:latin typeface="+mj-lt"/>
              <a:ea typeface="Times New Roman" panose="02020603050405020304" pitchFamily="18" charset="0"/>
              <a:cs typeface="Times New Roman" panose="02020603050405020304" pitchFamily="18" charset="0"/>
            </a:endParaRPr>
          </a:p>
        </p:txBody>
      </p:sp>
      <p:pic>
        <p:nvPicPr>
          <p:cNvPr id="28" name="Picture 27" descr="new_ficci_logo"/>
          <p:cNvPicPr/>
          <p:nvPr/>
        </p:nvPicPr>
        <p:blipFill>
          <a:blip r:embed="rId3" cstate="print"/>
          <a:srcRect/>
          <a:stretch>
            <a:fillRect/>
          </a:stretch>
        </p:blipFill>
        <p:spPr bwMode="auto">
          <a:xfrm>
            <a:off x="6096000" y="9332912"/>
            <a:ext cx="609600" cy="495300"/>
          </a:xfrm>
          <a:prstGeom prst="rect">
            <a:avLst/>
          </a:prstGeom>
          <a:noFill/>
          <a:ln w="9525">
            <a:noFill/>
            <a:miter lim="800000"/>
            <a:headEnd/>
            <a:tailEnd/>
          </a:ln>
        </p:spPr>
      </p:pic>
      <p:graphicFrame>
        <p:nvGraphicFramePr>
          <p:cNvPr id="29" name="Chart 28">
            <a:extLst>
              <a:ext uri="{FF2B5EF4-FFF2-40B4-BE49-F238E27FC236}">
                <a16:creationId xmlns:a16="http://schemas.microsoft.com/office/drawing/2014/main" id="{5E97A3C9-6E98-4D63-A079-CEAC56A43F01}"/>
              </a:ext>
            </a:extLst>
          </p:cNvPr>
          <p:cNvGraphicFramePr>
            <a:graphicFrameLocks/>
          </p:cNvGraphicFramePr>
          <p:nvPr>
            <p:extLst>
              <p:ext uri="{D42A27DB-BD31-4B8C-83A1-F6EECF244321}">
                <p14:modId xmlns:p14="http://schemas.microsoft.com/office/powerpoint/2010/main" val="3598738570"/>
              </p:ext>
            </p:extLst>
          </p:nvPr>
        </p:nvGraphicFramePr>
        <p:xfrm>
          <a:off x="2133600" y="2970212"/>
          <a:ext cx="4572000" cy="31607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062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92040" y="198342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0" y="1983422"/>
            <a:ext cx="4892040" cy="43802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Operational Parameters</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0" name="TextBox 19"/>
          <p:cNvSpPr txBox="1"/>
          <p:nvPr/>
        </p:nvSpPr>
        <p:spPr>
          <a:xfrm>
            <a:off x="5045284" y="3503612"/>
            <a:ext cx="1660316" cy="5232165"/>
          </a:xfrm>
          <a:prstGeom prst="rect">
            <a:avLst/>
          </a:prstGeom>
          <a:noFill/>
        </p:spPr>
        <p:txBody>
          <a:bodyPr wrap="square" lIns="91405" tIns="45702" rIns="91405" bIns="45702" rtlCol="0">
            <a:spAutoFit/>
          </a:bodyPr>
          <a:lstStyle/>
          <a:p>
            <a:pPr algn="ctr"/>
            <a:r>
              <a:rPr lang="en-US" sz="1200" b="1" dirty="0">
                <a:solidFill>
                  <a:srgbClr val="2B6A6C"/>
                </a:solidFill>
              </a:rPr>
              <a:t>Investment outlook witnesses some improvement…. </a:t>
            </a:r>
          </a:p>
          <a:p>
            <a:pPr algn="ctr"/>
            <a:endParaRPr lang="en-US" sz="1200" b="1" dirty="0">
              <a:solidFill>
                <a:srgbClr val="2B6A6C"/>
              </a:solidFill>
            </a:endParaRPr>
          </a:p>
          <a:p>
            <a:pPr algn="ctr"/>
            <a:endParaRPr lang="en-US" sz="1100" b="1" i="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endParaRPr lang="en-IN" sz="1200" b="1" dirty="0">
              <a:solidFill>
                <a:srgbClr val="2B6A6C"/>
              </a:solidFill>
            </a:endParaRPr>
          </a:p>
          <a:p>
            <a:pPr algn="ctr"/>
            <a:r>
              <a:rPr lang="en-IN" sz="1200" b="1" dirty="0">
                <a:solidFill>
                  <a:srgbClr val="2B6A6C"/>
                </a:solidFill>
              </a:rPr>
              <a:t>…better </a:t>
            </a:r>
            <a:r>
              <a:rPr lang="en-US" sz="1200" b="1" dirty="0">
                <a:solidFill>
                  <a:srgbClr val="2B6A6C"/>
                </a:solidFill>
              </a:rPr>
              <a:t>sales prospects reported by 66% respondents…</a:t>
            </a:r>
          </a:p>
          <a:p>
            <a:pPr algn="ctr"/>
            <a:endParaRPr lang="en-IN" sz="1200" b="1" dirty="0">
              <a:solidFill>
                <a:srgbClr val="2B6A6C"/>
              </a:solidFill>
            </a:endParaRPr>
          </a:p>
          <a:p>
            <a:pPr algn="ctr"/>
            <a:endParaRPr lang="en-US" sz="1200" b="1" dirty="0">
              <a:solidFill>
                <a:srgbClr val="2B6A6C"/>
              </a:solidFill>
            </a:endParaRPr>
          </a:p>
          <a:p>
            <a:pPr algn="ctr"/>
            <a:endParaRPr lang="en-US" sz="1100" b="1" i="1" dirty="0">
              <a:solidFill>
                <a:srgbClr val="2B6A6C"/>
              </a:solidFill>
            </a:endParaRPr>
          </a:p>
        </p:txBody>
      </p:sp>
      <p:sp>
        <p:nvSpPr>
          <p:cNvPr id="18" name="TextBox 17"/>
          <p:cNvSpPr txBox="1"/>
          <p:nvPr/>
        </p:nvSpPr>
        <p:spPr>
          <a:xfrm>
            <a:off x="0" y="2632438"/>
            <a:ext cx="1600199" cy="261574"/>
          </a:xfrm>
          <a:prstGeom prst="rect">
            <a:avLst/>
          </a:prstGeom>
          <a:solidFill>
            <a:srgbClr val="FFC000"/>
          </a:solidFill>
        </p:spPr>
        <p:txBody>
          <a:bodyPr wrap="square" lIns="91405" tIns="45702" rIns="91405" bIns="45702" rtlCol="0">
            <a:spAutoFit/>
          </a:bodyPr>
          <a:lstStyle/>
          <a:p>
            <a:r>
              <a:rPr lang="en-US" sz="1100" b="1" i="1" dirty="0"/>
              <a:t>Investments</a:t>
            </a:r>
          </a:p>
        </p:txBody>
      </p:sp>
      <p:sp>
        <p:nvSpPr>
          <p:cNvPr id="23" name="Text Box 1"/>
          <p:cNvSpPr txBox="1"/>
          <p:nvPr/>
        </p:nvSpPr>
        <p:spPr>
          <a:xfrm>
            <a:off x="3346470" y="2789738"/>
            <a:ext cx="1590675" cy="247650"/>
          </a:xfrm>
          <a:prstGeom prst="rect">
            <a:avLst/>
          </a:prstGeom>
        </p:spPr>
        <p:txBody>
          <a:bodyPr wrap="square" rtlCol="0"/>
          <a:lstStyle/>
          <a:p>
            <a:pPr>
              <a:spcAft>
                <a:spcPts val="0"/>
              </a:spcAft>
            </a:pPr>
            <a:r>
              <a:rPr lang="en-IN"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800" i="1" dirty="0">
                <a:effectLst/>
                <a:latin typeface="Calibri" panose="020F0502020204030204" pitchFamily="34" charset="0"/>
                <a:ea typeface="Times New Roman" panose="02020603050405020304" pitchFamily="18" charset="0"/>
                <a:cs typeface="Times New Roman" panose="02020603050405020304" pitchFamily="18" charset="0"/>
              </a:rPr>
              <a:t>(Proportion of respondents)</a:t>
            </a:r>
            <a:endParaRPr lang="en-IN" sz="1100" i="1" dirty="0">
              <a:effectLst/>
              <a:latin typeface="Times New Roman" panose="02020603050405020304" pitchFamily="18" charset="0"/>
              <a:ea typeface="Times New Roman" panose="02020603050405020304" pitchFamily="18" charset="0"/>
            </a:endParaRPr>
          </a:p>
        </p:txBody>
      </p:sp>
      <p:sp>
        <p:nvSpPr>
          <p:cNvPr id="25" name="Text Box 105"/>
          <p:cNvSpPr txBox="1"/>
          <p:nvPr/>
        </p:nvSpPr>
        <p:spPr>
          <a:xfrm>
            <a:off x="10997" y="3051197"/>
            <a:ext cx="2343130" cy="20491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dirty="0">
                <a:effectLst/>
                <a:latin typeface="+mj-lt"/>
                <a:ea typeface="Times New Roman" panose="02020603050405020304" pitchFamily="18" charset="0"/>
                <a:cs typeface="Times New Roman" panose="02020603050405020304" pitchFamily="18" charset="0"/>
              </a:rPr>
              <a:t>The proportion of respondents </a:t>
            </a:r>
            <a:r>
              <a:rPr lang="en-US" sz="1050" dirty="0">
                <a:latin typeface="+mj-lt"/>
                <a:ea typeface="Times New Roman" panose="02020603050405020304" pitchFamily="18" charset="0"/>
                <a:cs typeface="Times New Roman" panose="02020603050405020304" pitchFamily="18" charset="0"/>
              </a:rPr>
              <a:t>cit</a:t>
            </a:r>
            <a:r>
              <a:rPr lang="en-US" sz="1050" dirty="0">
                <a:effectLst/>
                <a:latin typeface="+mj-lt"/>
                <a:ea typeface="Times New Roman" panose="02020603050405020304" pitchFamily="18" charset="0"/>
                <a:cs typeface="Times New Roman" panose="02020603050405020304" pitchFamily="18" charset="0"/>
              </a:rPr>
              <a:t>ing ‘higher to much higher’ investments in the coming six months witnessed an upswing in the current  survey  when compared to the previous round. </a:t>
            </a:r>
          </a:p>
          <a:p>
            <a:pPr algn="just">
              <a:spcAft>
                <a:spcPts val="0"/>
              </a:spcAft>
            </a:pPr>
            <a:endParaRPr lang="en-US" sz="900" dirty="0">
              <a:latin typeface="+mj-lt"/>
              <a:ea typeface="Times New Roman" panose="02020603050405020304" pitchFamily="18" charset="0"/>
              <a:cs typeface="Times New Roman" panose="02020603050405020304" pitchFamily="18" charset="0"/>
            </a:endParaRPr>
          </a:p>
          <a:p>
            <a:pPr algn="just"/>
            <a:r>
              <a:rPr lang="en-US" sz="1050" dirty="0">
                <a:ea typeface="Times New Roman" panose="02020603050405020304" pitchFamily="18" charset="0"/>
                <a:cs typeface="Times New Roman" panose="02020603050405020304" pitchFamily="18" charset="0"/>
              </a:rPr>
              <a:t>In the current survey, 31% participating companies anticipated an increase in investments over the coming six months which is higher than just 19% respondents reporting likewise in the previous survey round.</a:t>
            </a:r>
            <a:r>
              <a:rPr lang="en-US" sz="1100" dirty="0">
                <a:latin typeface="+mj-lt"/>
                <a:ea typeface="Times New Roman" panose="02020603050405020304" pitchFamily="18" charset="0"/>
                <a:cs typeface="Times New Roman" panose="02020603050405020304" pitchFamily="18" charset="0"/>
              </a:rPr>
              <a:t> </a:t>
            </a:r>
          </a:p>
        </p:txBody>
      </p:sp>
      <p:sp>
        <p:nvSpPr>
          <p:cNvPr id="32" name="Rectangle 31"/>
          <p:cNvSpPr/>
          <p:nvPr/>
        </p:nvSpPr>
        <p:spPr>
          <a:xfrm>
            <a:off x="152551" y="9142412"/>
            <a:ext cx="838049" cy="6858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a:p>
        </p:txBody>
      </p:sp>
      <p:pic>
        <p:nvPicPr>
          <p:cNvPr id="33" name="Picture 32" descr="new_ficci_logo"/>
          <p:cNvPicPr/>
          <p:nvPr/>
        </p:nvPicPr>
        <p:blipFill>
          <a:blip r:embed="rId3" cstate="print"/>
          <a:srcRect/>
          <a:stretch>
            <a:fillRect/>
          </a:stretch>
        </p:blipFill>
        <p:spPr bwMode="auto">
          <a:xfrm>
            <a:off x="152551" y="9177708"/>
            <a:ext cx="609600" cy="495300"/>
          </a:xfrm>
          <a:prstGeom prst="rect">
            <a:avLst/>
          </a:prstGeom>
          <a:noFill/>
          <a:ln w="9525">
            <a:noFill/>
            <a:miter lim="800000"/>
            <a:headEnd/>
            <a:tailEnd/>
          </a:ln>
        </p:spPr>
      </p:pic>
      <p:sp>
        <p:nvSpPr>
          <p:cNvPr id="19" name="TextBox 18">
            <a:extLst>
              <a:ext uri="{FF2B5EF4-FFF2-40B4-BE49-F238E27FC236}">
                <a16:creationId xmlns:a16="http://schemas.microsoft.com/office/drawing/2014/main" id="{38EA4865-EFE4-425C-BC90-11141DEE2672}"/>
              </a:ext>
            </a:extLst>
          </p:cNvPr>
          <p:cNvSpPr txBox="1"/>
          <p:nvPr/>
        </p:nvSpPr>
        <p:spPr>
          <a:xfrm>
            <a:off x="3303801" y="6430948"/>
            <a:ext cx="1600199" cy="261574"/>
          </a:xfrm>
          <a:prstGeom prst="rect">
            <a:avLst/>
          </a:prstGeom>
          <a:solidFill>
            <a:srgbClr val="FFC000"/>
          </a:solidFill>
        </p:spPr>
        <p:txBody>
          <a:bodyPr wrap="square" lIns="91405" tIns="45702" rIns="91405" bIns="45702" rtlCol="0">
            <a:spAutoFit/>
          </a:bodyPr>
          <a:lstStyle/>
          <a:p>
            <a:r>
              <a:rPr lang="en-US" sz="1100" b="1" i="1" dirty="0"/>
              <a:t>Sales</a:t>
            </a:r>
          </a:p>
        </p:txBody>
      </p:sp>
      <p:sp>
        <p:nvSpPr>
          <p:cNvPr id="21" name="Text Box 1">
            <a:extLst>
              <a:ext uri="{FF2B5EF4-FFF2-40B4-BE49-F238E27FC236}">
                <a16:creationId xmlns:a16="http://schemas.microsoft.com/office/drawing/2014/main" id="{7F155516-2F72-4EAB-9A44-92D0BDC91BC3}"/>
              </a:ext>
            </a:extLst>
          </p:cNvPr>
          <p:cNvSpPr txBox="1"/>
          <p:nvPr/>
        </p:nvSpPr>
        <p:spPr>
          <a:xfrm>
            <a:off x="990600" y="6742470"/>
            <a:ext cx="1590675" cy="247650"/>
          </a:xfrm>
          <a:prstGeom prst="rect">
            <a:avLst/>
          </a:prstGeom>
        </p:spPr>
        <p:txBody>
          <a:bodyPr wrap="square" rtlCol="0"/>
          <a:lstStyle/>
          <a:p>
            <a:pPr>
              <a:spcAft>
                <a:spcPts val="0"/>
              </a:spcAft>
            </a:pPr>
            <a:r>
              <a:rPr lang="en-IN"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800" i="1" dirty="0">
                <a:effectLst/>
                <a:latin typeface="Calibri" panose="020F0502020204030204" pitchFamily="34" charset="0"/>
                <a:ea typeface="Times New Roman" panose="02020603050405020304" pitchFamily="18" charset="0"/>
                <a:cs typeface="Times New Roman" panose="02020603050405020304" pitchFamily="18" charset="0"/>
              </a:rPr>
              <a:t>(Proportion of respondents)</a:t>
            </a:r>
            <a:endParaRPr lang="en-IN" sz="1100" i="1" dirty="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3988D768-BAEB-404A-A345-61FB24CFAEA3}"/>
              </a:ext>
            </a:extLst>
          </p:cNvPr>
          <p:cNvSpPr/>
          <p:nvPr/>
        </p:nvSpPr>
        <p:spPr>
          <a:xfrm>
            <a:off x="2565307" y="6847244"/>
            <a:ext cx="2257265" cy="2362185"/>
          </a:xfrm>
          <a:prstGeom prst="rect">
            <a:avLst/>
          </a:prstGeom>
        </p:spPr>
        <p:txBody>
          <a:bodyPr wrap="square">
            <a:spAutoFit/>
          </a:bodyPr>
          <a:lstStyle/>
          <a:p>
            <a:pPr algn="just">
              <a:spcAft>
                <a:spcPts val="0"/>
              </a:spcAft>
            </a:pPr>
            <a:r>
              <a:rPr lang="en-US" sz="1050" dirty="0">
                <a:ea typeface="Times New Roman" panose="02020603050405020304" pitchFamily="18" charset="0"/>
                <a:cs typeface="Times New Roman" panose="02020603050405020304" pitchFamily="18" charset="0"/>
              </a:rPr>
              <a:t>Latest survey results report a consistent outlook of respondents with respect to sales. </a:t>
            </a:r>
          </a:p>
          <a:p>
            <a:pPr algn="just">
              <a:spcAft>
                <a:spcPts val="0"/>
              </a:spcAft>
            </a:pPr>
            <a:endParaRPr lang="en-US" sz="1050" dirty="0">
              <a:ea typeface="Times New Roman" panose="02020603050405020304" pitchFamily="18" charset="0"/>
              <a:cs typeface="Times New Roman" panose="02020603050405020304" pitchFamily="18" charset="0"/>
            </a:endParaRPr>
          </a:p>
          <a:p>
            <a:pPr algn="just">
              <a:spcAft>
                <a:spcPts val="0"/>
              </a:spcAft>
            </a:pPr>
            <a:r>
              <a:rPr lang="en-US" sz="1050" dirty="0">
                <a:ea typeface="Times New Roman" panose="02020603050405020304" pitchFamily="18" charset="0"/>
                <a:cs typeface="Times New Roman" panose="02020603050405020304" pitchFamily="18" charset="0"/>
              </a:rPr>
              <a:t>About 66% participating companies anticipated an increase in sales over  next two quarters which was the same as that of the previous round’s assessment. </a:t>
            </a:r>
          </a:p>
          <a:p>
            <a:pPr algn="just">
              <a:spcAft>
                <a:spcPts val="0"/>
              </a:spcAft>
            </a:pPr>
            <a:endParaRPr lang="en-US" sz="1050" dirty="0">
              <a:ea typeface="Times New Roman" panose="02020603050405020304" pitchFamily="18" charset="0"/>
              <a:cs typeface="Times New Roman" panose="02020603050405020304" pitchFamily="18" charset="0"/>
            </a:endParaRPr>
          </a:p>
          <a:p>
            <a:pPr algn="just">
              <a:spcAft>
                <a:spcPts val="0"/>
              </a:spcAft>
            </a:pPr>
            <a:r>
              <a:rPr lang="en-US" sz="1050" dirty="0">
                <a:ea typeface="Times New Roman" panose="02020603050405020304" pitchFamily="18" charset="0"/>
                <a:cs typeface="Times New Roman" panose="02020603050405020304" pitchFamily="18" charset="0"/>
              </a:rPr>
              <a:t>Furthermore, about 44% of the respondents anticipated an increase of over 10% in their sales in the coming six months. </a:t>
            </a:r>
            <a:r>
              <a:rPr lang="en-US" sz="1100" dirty="0">
                <a:ea typeface="Times New Roman" panose="02020603050405020304" pitchFamily="18" charset="0"/>
                <a:cs typeface="Times New Roman" panose="02020603050405020304" pitchFamily="18" charset="0"/>
              </a:rPr>
              <a:t> </a:t>
            </a:r>
            <a:endParaRPr lang="en-IN" sz="1100" dirty="0">
              <a:ea typeface="Times New Roman" panose="02020603050405020304" pitchFamily="18" charset="0"/>
              <a:cs typeface="Times New Roman" panose="02020603050405020304" pitchFamily="18" charset="0"/>
            </a:endParaRPr>
          </a:p>
        </p:txBody>
      </p:sp>
      <p:sp>
        <p:nvSpPr>
          <p:cNvPr id="22" name="Text Box 105">
            <a:extLst>
              <a:ext uri="{FF2B5EF4-FFF2-40B4-BE49-F238E27FC236}">
                <a16:creationId xmlns:a16="http://schemas.microsoft.com/office/drawing/2014/main" id="{CDA4C3F2-BD97-4BFC-A121-8EAD60700511}"/>
              </a:ext>
            </a:extLst>
          </p:cNvPr>
          <p:cNvSpPr txBox="1"/>
          <p:nvPr/>
        </p:nvSpPr>
        <p:spPr>
          <a:xfrm>
            <a:off x="-8882" y="5100329"/>
            <a:ext cx="4846693" cy="11464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050" dirty="0">
                <a:latin typeface="+mj-lt"/>
                <a:ea typeface="Times New Roman" panose="02020603050405020304" pitchFamily="18" charset="0"/>
                <a:cs typeface="Times New Roman" panose="02020603050405020304" pitchFamily="18" charset="0"/>
              </a:rPr>
              <a:t>In addition, about 30% of the participants cited a growth of over 10% in investments in the next two quarters. Improvement in consumption demand backed by renewed hopes of economic recovery has improved capacity utilization rates among corporate India. While this is an encouraging sign, sustaining this momentum in demand in the  months ahead </a:t>
            </a:r>
            <a:r>
              <a:rPr lang="en-US" sz="1050" dirty="0">
                <a:latin typeface="+mj-lt"/>
                <a:cs typeface="Times New Roman" panose="02020603050405020304" pitchFamily="18" charset="0"/>
              </a:rPr>
              <a:t>will be an </a:t>
            </a:r>
            <a:r>
              <a:rPr lang="en-US" sz="1050" dirty="0">
                <a:latin typeface="+mj-lt"/>
                <a:ea typeface="Times New Roman" panose="02020603050405020304" pitchFamily="18" charset="0"/>
                <a:cs typeface="Times New Roman" panose="02020603050405020304" pitchFamily="18" charset="0"/>
              </a:rPr>
              <a:t>important factor and the same will have to be keenly watched. </a:t>
            </a:r>
            <a:endParaRPr lang="en-IN" sz="1050" dirty="0">
              <a:latin typeface="+mj-lt"/>
              <a:ea typeface="Times New Roman" panose="02020603050405020304" pitchFamily="18" charset="0"/>
              <a:cs typeface="Times New Roman" panose="02020603050405020304" pitchFamily="18" charset="0"/>
            </a:endParaRPr>
          </a:p>
        </p:txBody>
      </p:sp>
      <p:graphicFrame>
        <p:nvGraphicFramePr>
          <p:cNvPr id="26" name="Chart 25">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4160383159"/>
              </p:ext>
            </p:extLst>
          </p:nvPr>
        </p:nvGraphicFramePr>
        <p:xfrm>
          <a:off x="2366898" y="3077367"/>
          <a:ext cx="2509902" cy="1874046"/>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a:extLst>
              <a:ext uri="{FF2B5EF4-FFF2-40B4-BE49-F238E27FC236}">
                <a16:creationId xmlns:a16="http://schemas.microsoft.com/office/drawing/2014/main" id="{DD286A39-ADD2-4E50-B366-577CC7E44874}"/>
              </a:ext>
            </a:extLst>
          </p:cNvPr>
          <p:cNvCxnSpPr>
            <a:cxnSpLocks/>
          </p:cNvCxnSpPr>
          <p:nvPr/>
        </p:nvCxnSpPr>
        <p:spPr>
          <a:xfrm flipV="1">
            <a:off x="3896001" y="4199078"/>
            <a:ext cx="377529" cy="107656"/>
          </a:xfrm>
          <a:prstGeom prst="line">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Chart 33">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113469801"/>
              </p:ext>
            </p:extLst>
          </p:nvPr>
        </p:nvGraphicFramePr>
        <p:xfrm>
          <a:off x="10997" y="6912335"/>
          <a:ext cx="2554309" cy="1990724"/>
        </p:xfrm>
        <a:graphic>
          <a:graphicData uri="http://schemas.openxmlformats.org/drawingml/2006/chart">
            <c:chart xmlns:c="http://schemas.openxmlformats.org/drawingml/2006/chart" xmlns:r="http://schemas.openxmlformats.org/officeDocument/2006/relationships" r:id="rId5"/>
          </a:graphicData>
        </a:graphic>
      </p:graphicFrame>
      <p:cxnSp>
        <p:nvCxnSpPr>
          <p:cNvPr id="35" name="Straight Connector 34">
            <a:extLst>
              <a:ext uri="{FF2B5EF4-FFF2-40B4-BE49-F238E27FC236}">
                <a16:creationId xmlns:a16="http://schemas.microsoft.com/office/drawing/2014/main" id="{60DE83AB-A128-43F0-98FC-EA03BB34C7C1}"/>
              </a:ext>
            </a:extLst>
          </p:cNvPr>
          <p:cNvCxnSpPr>
            <a:cxnSpLocks/>
          </p:cNvCxnSpPr>
          <p:nvPr/>
        </p:nvCxnSpPr>
        <p:spPr>
          <a:xfrm>
            <a:off x="1600199" y="7907697"/>
            <a:ext cx="304801" cy="1"/>
          </a:xfrm>
          <a:prstGeom prst="line">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57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79612"/>
            <a:ext cx="1965960" cy="7919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algn="ctr"/>
            <a:endParaRPr lang="en-US" dirty="0">
              <a:latin typeface="Garamond" pitchFamily="18" charset="0"/>
            </a:endParaRPr>
          </a:p>
        </p:txBody>
      </p:sp>
      <p:sp>
        <p:nvSpPr>
          <p:cNvPr id="6" name="Rectangle 5"/>
          <p:cNvSpPr/>
          <p:nvPr/>
        </p:nvSpPr>
        <p:spPr>
          <a:xfrm>
            <a:off x="1965960" y="1979612"/>
            <a:ext cx="4892040" cy="438024"/>
          </a:xfrm>
          <a:prstGeom prst="rect">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r>
              <a:rPr lang="en-IN" b="1" i="1" dirty="0">
                <a:solidFill>
                  <a:schemeClr val="bg1"/>
                </a:solidFill>
              </a:rPr>
              <a:t>Operational Parameters</a:t>
            </a:r>
          </a:p>
        </p:txBody>
      </p:sp>
      <p:sp>
        <p:nvSpPr>
          <p:cNvPr id="12" name="TextBox 11"/>
          <p:cNvSpPr txBox="1"/>
          <p:nvPr/>
        </p:nvSpPr>
        <p:spPr>
          <a:xfrm>
            <a:off x="0" y="659825"/>
            <a:ext cx="5181600" cy="584739"/>
          </a:xfrm>
          <a:prstGeom prst="rect">
            <a:avLst/>
          </a:prstGeom>
          <a:noFill/>
        </p:spPr>
        <p:txBody>
          <a:bodyPr wrap="square" lIns="91405" tIns="45702" rIns="91405" bIns="45702" rtlCol="0">
            <a:spAutoFit/>
          </a:bodyPr>
          <a:lstStyle/>
          <a:p>
            <a:r>
              <a:rPr lang="en-US" sz="3200" b="1" dirty="0">
                <a:solidFill>
                  <a:schemeClr val="bg1"/>
                </a:solidFill>
                <a:latin typeface="Garamond" pitchFamily="18" charset="0"/>
              </a:rPr>
              <a:t>Business Confidence Survey</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sp>
        <p:nvSpPr>
          <p:cNvPr id="20" name="TextBox 19"/>
          <p:cNvSpPr txBox="1"/>
          <p:nvPr/>
        </p:nvSpPr>
        <p:spPr>
          <a:xfrm>
            <a:off x="180171" y="2861627"/>
            <a:ext cx="1605617" cy="8032932"/>
          </a:xfrm>
          <a:prstGeom prst="rect">
            <a:avLst/>
          </a:prstGeom>
          <a:noFill/>
        </p:spPr>
        <p:txBody>
          <a:bodyPr wrap="square" lIns="91405" tIns="45702" rIns="91405" bIns="45702" rtlCol="0">
            <a:spAutoFit/>
          </a:bodyPr>
          <a:lstStyle/>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r>
              <a:rPr lang="en-US" sz="1200" b="1" dirty="0">
                <a:solidFill>
                  <a:srgbClr val="2B6A6C"/>
                </a:solidFill>
              </a:rPr>
              <a:t>Survey results indicate  improvement in the outlook on profits…</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r>
              <a:rPr lang="en-US" sz="1200" b="1" dirty="0">
                <a:solidFill>
                  <a:srgbClr val="2B6A6C"/>
                </a:solidFill>
              </a:rPr>
              <a:t>….outlook on employment and exports also witnessed a stark improvement. </a:t>
            </a: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a:p>
            <a:pPr algn="ctr"/>
            <a:endParaRPr lang="en-US" sz="1200" b="1" dirty="0">
              <a:solidFill>
                <a:srgbClr val="2B6A6C"/>
              </a:solidFill>
            </a:endParaRPr>
          </a:p>
        </p:txBody>
      </p:sp>
      <p:sp>
        <p:nvSpPr>
          <p:cNvPr id="18" name="TextBox 17"/>
          <p:cNvSpPr txBox="1"/>
          <p:nvPr/>
        </p:nvSpPr>
        <p:spPr>
          <a:xfrm>
            <a:off x="1981201" y="2513012"/>
            <a:ext cx="1600199" cy="261574"/>
          </a:xfrm>
          <a:prstGeom prst="rect">
            <a:avLst/>
          </a:prstGeom>
          <a:solidFill>
            <a:srgbClr val="FFC000"/>
          </a:solidFill>
        </p:spPr>
        <p:txBody>
          <a:bodyPr wrap="square" lIns="91405" tIns="45702" rIns="91405" bIns="45702" rtlCol="0">
            <a:spAutoFit/>
          </a:bodyPr>
          <a:lstStyle/>
          <a:p>
            <a:r>
              <a:rPr lang="en-US" sz="1100" b="1" i="1" dirty="0"/>
              <a:t>Profits</a:t>
            </a:r>
          </a:p>
        </p:txBody>
      </p:sp>
      <p:sp>
        <p:nvSpPr>
          <p:cNvPr id="23" name="Text Box 1"/>
          <p:cNvSpPr txBox="1"/>
          <p:nvPr/>
        </p:nvSpPr>
        <p:spPr>
          <a:xfrm>
            <a:off x="5308012" y="2737802"/>
            <a:ext cx="1590675" cy="247650"/>
          </a:xfrm>
          <a:prstGeom prst="rect">
            <a:avLst/>
          </a:prstGeom>
        </p:spPr>
        <p:txBody>
          <a:bodyPr wrap="square" rtlCol="0"/>
          <a:lstStyle/>
          <a:p>
            <a:pPr>
              <a:spcAft>
                <a:spcPts val="0"/>
              </a:spcAft>
            </a:pPr>
            <a:r>
              <a:rPr lang="en-IN"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800" i="1" dirty="0">
                <a:effectLst/>
                <a:latin typeface="Calibri" panose="020F0502020204030204" pitchFamily="34" charset="0"/>
                <a:ea typeface="Times New Roman" panose="02020603050405020304" pitchFamily="18" charset="0"/>
                <a:cs typeface="Times New Roman" panose="02020603050405020304" pitchFamily="18" charset="0"/>
              </a:rPr>
              <a:t>(Proportion of respondents)</a:t>
            </a:r>
            <a:endParaRPr lang="en-IN" sz="1100" i="1" dirty="0">
              <a:effectLst/>
              <a:latin typeface="Times New Roman" panose="02020603050405020304" pitchFamily="18" charset="0"/>
              <a:ea typeface="Times New Roman" panose="02020603050405020304" pitchFamily="18" charset="0"/>
            </a:endParaRPr>
          </a:p>
        </p:txBody>
      </p:sp>
      <p:sp>
        <p:nvSpPr>
          <p:cNvPr id="25" name="Text Box 105"/>
          <p:cNvSpPr txBox="1"/>
          <p:nvPr/>
        </p:nvSpPr>
        <p:spPr>
          <a:xfrm>
            <a:off x="2006149" y="2817812"/>
            <a:ext cx="2311224" cy="21002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IN" sz="1050" dirty="0">
                <a:latin typeface="+mj-lt"/>
                <a:ea typeface="Times New Roman" panose="02020603050405020304" pitchFamily="18" charset="0"/>
                <a:cs typeface="Times New Roman" panose="02020603050405020304" pitchFamily="18" charset="0"/>
              </a:rPr>
              <a:t>In the present round, outlook on profits also noted some  improvement. Proportion of participants citing higher profits over next six months increased  to 36% in the latest survey from 33% respondents stating likewise in the previous round. </a:t>
            </a:r>
          </a:p>
          <a:p>
            <a:pPr algn="just">
              <a:spcAft>
                <a:spcPts val="0"/>
              </a:spcAft>
            </a:pPr>
            <a:endParaRPr lang="en-IN" sz="1050" dirty="0">
              <a:latin typeface="+mj-lt"/>
              <a:ea typeface="Times New Roman" panose="02020603050405020304" pitchFamily="18" charset="0"/>
              <a:cs typeface="Times New Roman" panose="02020603050405020304" pitchFamily="18" charset="0"/>
            </a:endParaRPr>
          </a:p>
          <a:p>
            <a:pPr algn="just"/>
            <a:r>
              <a:rPr lang="en-IN" sz="1050" dirty="0">
                <a:solidFill>
                  <a:prstClr val="black"/>
                </a:solidFill>
                <a:ea typeface="Times New Roman" panose="02020603050405020304" pitchFamily="18" charset="0"/>
                <a:cs typeface="Times New Roman" panose="02020603050405020304" pitchFamily="18" charset="0"/>
              </a:rPr>
              <a:t>Better sales prospects as well as greater pricing power of corporate India is likely to drive profits over the next two quarters. In fact, for about a quarter of respondents’ profits are likely to rise by 10% or more in the near term horizon. </a:t>
            </a:r>
          </a:p>
          <a:p>
            <a:pPr algn="just">
              <a:spcAft>
                <a:spcPts val="0"/>
              </a:spcAft>
            </a:pPr>
            <a:endParaRPr lang="en-IN" sz="1050" dirty="0">
              <a:latin typeface="+mj-lt"/>
              <a:ea typeface="Times New Roman" panose="02020603050405020304" pitchFamily="18" charset="0"/>
              <a:cs typeface="Times New Roman" panose="02020603050405020304" pitchFamily="18" charset="0"/>
            </a:endParaRPr>
          </a:p>
          <a:p>
            <a:pPr algn="just">
              <a:spcAft>
                <a:spcPts val="0"/>
              </a:spcAft>
            </a:pPr>
            <a:endParaRPr lang="en-IN" sz="1050" dirty="0">
              <a:latin typeface="+mj-lt"/>
              <a:ea typeface="Times New Roman" panose="02020603050405020304" pitchFamily="18" charset="0"/>
              <a:cs typeface="Times New Roman" panose="02020603050405020304" pitchFamily="18" charset="0"/>
            </a:endParaRPr>
          </a:p>
          <a:p>
            <a:pPr algn="just">
              <a:spcAft>
                <a:spcPts val="0"/>
              </a:spcAft>
            </a:pPr>
            <a:endParaRPr lang="en-IN" sz="1050" dirty="0">
              <a:latin typeface="+mj-lt"/>
              <a:ea typeface="Times New Roman" panose="02020603050405020304" pitchFamily="18" charset="0"/>
              <a:cs typeface="Times New Roman" panose="02020603050405020304" pitchFamily="18" charset="0"/>
            </a:endParaRPr>
          </a:p>
          <a:p>
            <a:pPr algn="just">
              <a:spcAft>
                <a:spcPts val="0"/>
              </a:spcAft>
            </a:pPr>
            <a:endParaRPr lang="en-IN" sz="1050" dirty="0">
              <a:latin typeface="+mj-lt"/>
              <a:ea typeface="Times New Roman" panose="02020603050405020304" pitchFamily="18" charset="0"/>
              <a:cs typeface="Times New Roman" panose="02020603050405020304" pitchFamily="18" charset="0"/>
            </a:endParaRPr>
          </a:p>
          <a:p>
            <a:pPr algn="just">
              <a:spcAft>
                <a:spcPts val="0"/>
              </a:spcAft>
            </a:pPr>
            <a:endParaRPr lang="en-IN" sz="1050" dirty="0">
              <a:latin typeface="+mj-lt"/>
              <a:ea typeface="Times New Roman" panose="02020603050405020304" pitchFamily="18" charset="0"/>
              <a:cs typeface="Times New Roman" panose="02020603050405020304" pitchFamily="18" charset="0"/>
            </a:endParaRPr>
          </a:p>
          <a:p>
            <a:pPr algn="just">
              <a:spcAft>
                <a:spcPts val="0"/>
              </a:spcAft>
            </a:pPr>
            <a:endParaRPr lang="en-IN" sz="1100" dirty="0">
              <a:latin typeface="+mj-lt"/>
              <a:ea typeface="Times New Roman" panose="02020603050405020304" pitchFamily="18" charset="0"/>
              <a:cs typeface="Times New Roman" panose="02020603050405020304" pitchFamily="18" charset="0"/>
            </a:endParaRPr>
          </a:p>
          <a:p>
            <a:pPr algn="just">
              <a:spcAft>
                <a:spcPts val="0"/>
              </a:spcAft>
            </a:pPr>
            <a:endParaRPr lang="en-IN" sz="1100" dirty="0">
              <a:latin typeface="+mj-lt"/>
              <a:ea typeface="Times New Roman" panose="02020603050405020304" pitchFamily="18" charset="0"/>
              <a:cs typeface="Times New Roman" panose="02020603050405020304" pitchFamily="18" charset="0"/>
            </a:endParaRPr>
          </a:p>
        </p:txBody>
      </p:sp>
      <p:sp>
        <p:nvSpPr>
          <p:cNvPr id="21" name="TextBox 20"/>
          <p:cNvSpPr txBox="1"/>
          <p:nvPr/>
        </p:nvSpPr>
        <p:spPr>
          <a:xfrm>
            <a:off x="5252745" y="5070838"/>
            <a:ext cx="1600199" cy="261574"/>
          </a:xfrm>
          <a:prstGeom prst="rect">
            <a:avLst/>
          </a:prstGeom>
          <a:solidFill>
            <a:srgbClr val="FFC000"/>
          </a:solidFill>
        </p:spPr>
        <p:txBody>
          <a:bodyPr wrap="square" lIns="91405" tIns="45702" rIns="91405" bIns="45702" rtlCol="0">
            <a:spAutoFit/>
          </a:bodyPr>
          <a:lstStyle/>
          <a:p>
            <a:r>
              <a:rPr lang="en-US" sz="1100" b="1" i="1" dirty="0"/>
              <a:t>Employment</a:t>
            </a:r>
          </a:p>
        </p:txBody>
      </p:sp>
      <p:sp>
        <p:nvSpPr>
          <p:cNvPr id="11" name="Rectangle 10"/>
          <p:cNvSpPr/>
          <p:nvPr/>
        </p:nvSpPr>
        <p:spPr>
          <a:xfrm>
            <a:off x="4429124" y="5425504"/>
            <a:ext cx="2428876" cy="2031325"/>
          </a:xfrm>
          <a:prstGeom prst="rect">
            <a:avLst/>
          </a:prstGeom>
        </p:spPr>
        <p:txBody>
          <a:bodyPr wrap="square">
            <a:spAutoFit/>
          </a:bodyPr>
          <a:lstStyle/>
          <a:p>
            <a:pPr algn="just"/>
            <a:r>
              <a:rPr lang="en-US" sz="1050" dirty="0">
                <a:latin typeface="+mj-lt"/>
                <a:ea typeface="Times New Roman" panose="02020603050405020304" pitchFamily="18" charset="0"/>
                <a:cs typeface="Times New Roman" panose="02020603050405020304" pitchFamily="18" charset="0"/>
              </a:rPr>
              <a:t>As per the latest survey results, outlook on employment generation improved visibly in the current survey round. </a:t>
            </a:r>
          </a:p>
          <a:p>
            <a:pPr algn="just"/>
            <a:endParaRPr lang="en-US" sz="1050" dirty="0">
              <a:latin typeface="+mj-lt"/>
              <a:ea typeface="Times New Roman" panose="02020603050405020304" pitchFamily="18" charset="0"/>
              <a:cs typeface="Times New Roman" panose="02020603050405020304" pitchFamily="18" charset="0"/>
            </a:endParaRPr>
          </a:p>
          <a:p>
            <a:pPr algn="just"/>
            <a:r>
              <a:rPr lang="en-US" sz="1050" dirty="0">
                <a:latin typeface="+mj-lt"/>
                <a:ea typeface="Times New Roman" panose="02020603050405020304" pitchFamily="18" charset="0"/>
                <a:cs typeface="Times New Roman" panose="02020603050405020304" pitchFamily="18" charset="0"/>
              </a:rPr>
              <a:t>In the present round, 35% respondents said that they foresee hiring new employees over the next six months which is much higher than 22% respondents stating likewise in the previous round. About 28% of them foresaw hiring rise by more than 10%.</a:t>
            </a:r>
            <a:endParaRPr lang="en-IN" sz="1050" dirty="0">
              <a:latin typeface="+mj-lt"/>
              <a:ea typeface="Times New Roman" panose="02020603050405020304" pitchFamily="18" charset="0"/>
              <a:cs typeface="Times New Roman" panose="02020603050405020304" pitchFamily="18" charset="0"/>
            </a:endParaRPr>
          </a:p>
          <a:p>
            <a:pPr algn="just"/>
            <a:r>
              <a:rPr lang="en-US" sz="1050" dirty="0">
                <a:latin typeface="+mj-lt"/>
                <a:ea typeface="Times New Roman" panose="02020603050405020304" pitchFamily="18" charset="0"/>
                <a:cs typeface="Times New Roman" panose="02020603050405020304" pitchFamily="18" charset="0"/>
              </a:rPr>
              <a:t> </a:t>
            </a:r>
            <a:endParaRPr lang="en-IN" sz="1050" dirty="0">
              <a:latin typeface="+mj-lt"/>
              <a:ea typeface="Times New Roman" panose="02020603050405020304" pitchFamily="18" charset="0"/>
              <a:cs typeface="Times New Roman" panose="02020603050405020304" pitchFamily="18" charset="0"/>
            </a:endParaRPr>
          </a:p>
        </p:txBody>
      </p:sp>
      <p:sp>
        <p:nvSpPr>
          <p:cNvPr id="14" name="Rectangle 13"/>
          <p:cNvSpPr/>
          <p:nvPr/>
        </p:nvSpPr>
        <p:spPr>
          <a:xfrm>
            <a:off x="2139872" y="9062402"/>
            <a:ext cx="72974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Picture 26" descr="new_ficci_logo"/>
          <p:cNvPicPr/>
          <p:nvPr/>
        </p:nvPicPr>
        <p:blipFill>
          <a:blip r:embed="rId3" cstate="print"/>
          <a:srcRect/>
          <a:stretch>
            <a:fillRect/>
          </a:stretch>
        </p:blipFill>
        <p:spPr bwMode="auto">
          <a:xfrm>
            <a:off x="6173284" y="9332912"/>
            <a:ext cx="609600" cy="495300"/>
          </a:xfrm>
          <a:prstGeom prst="rect">
            <a:avLst/>
          </a:prstGeom>
          <a:noFill/>
          <a:ln w="9525">
            <a:noFill/>
            <a:miter lim="800000"/>
            <a:headEnd/>
            <a:tailEnd/>
          </a:ln>
        </p:spPr>
      </p:pic>
      <p:sp>
        <p:nvSpPr>
          <p:cNvPr id="28" name="Text Box 1">
            <a:extLst>
              <a:ext uri="{FF2B5EF4-FFF2-40B4-BE49-F238E27FC236}">
                <a16:creationId xmlns:a16="http://schemas.microsoft.com/office/drawing/2014/main" id="{852FF8B5-37CF-4C9C-80E0-00ED66F47821}"/>
              </a:ext>
            </a:extLst>
          </p:cNvPr>
          <p:cNvSpPr txBox="1"/>
          <p:nvPr/>
        </p:nvSpPr>
        <p:spPr>
          <a:xfrm>
            <a:off x="2819400" y="5237162"/>
            <a:ext cx="1590675" cy="247650"/>
          </a:xfrm>
          <a:prstGeom prst="rect">
            <a:avLst/>
          </a:prstGeom>
        </p:spPr>
        <p:txBody>
          <a:bodyPr wrap="square" rtlCol="0"/>
          <a:lstStyle/>
          <a:p>
            <a:pPr>
              <a:spcAft>
                <a:spcPts val="0"/>
              </a:spcAft>
            </a:pPr>
            <a:r>
              <a:rPr lang="en-IN"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800" i="1" dirty="0">
                <a:effectLst/>
                <a:latin typeface="Calibri" panose="020F0502020204030204" pitchFamily="34" charset="0"/>
                <a:ea typeface="Times New Roman" panose="02020603050405020304" pitchFamily="18" charset="0"/>
                <a:cs typeface="Times New Roman" panose="02020603050405020304" pitchFamily="18" charset="0"/>
              </a:rPr>
              <a:t>(Proportion of respondents)</a:t>
            </a:r>
            <a:endParaRPr lang="en-IN" sz="1100" i="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B2F71A1A-0106-4A8A-A8CF-11A03C72323A}"/>
              </a:ext>
            </a:extLst>
          </p:cNvPr>
          <p:cNvSpPr txBox="1"/>
          <p:nvPr/>
        </p:nvSpPr>
        <p:spPr>
          <a:xfrm>
            <a:off x="1981201" y="7389812"/>
            <a:ext cx="1600199" cy="261574"/>
          </a:xfrm>
          <a:prstGeom prst="rect">
            <a:avLst/>
          </a:prstGeom>
          <a:solidFill>
            <a:srgbClr val="FFC000"/>
          </a:solidFill>
        </p:spPr>
        <p:txBody>
          <a:bodyPr wrap="square" lIns="91405" tIns="45702" rIns="91405" bIns="45702" rtlCol="0">
            <a:spAutoFit/>
          </a:bodyPr>
          <a:lstStyle/>
          <a:p>
            <a:r>
              <a:rPr lang="en-US" sz="1100" b="1" i="1" dirty="0"/>
              <a:t>Exports</a:t>
            </a:r>
          </a:p>
        </p:txBody>
      </p:sp>
      <p:sp>
        <p:nvSpPr>
          <p:cNvPr id="33" name="Rectangle 32">
            <a:extLst>
              <a:ext uri="{FF2B5EF4-FFF2-40B4-BE49-F238E27FC236}">
                <a16:creationId xmlns:a16="http://schemas.microsoft.com/office/drawing/2014/main" id="{220820B6-D4F1-405F-8403-E3D2BAEDD31D}"/>
              </a:ext>
            </a:extLst>
          </p:cNvPr>
          <p:cNvSpPr/>
          <p:nvPr/>
        </p:nvSpPr>
        <p:spPr>
          <a:xfrm>
            <a:off x="2006188" y="7806069"/>
            <a:ext cx="2336212" cy="1384995"/>
          </a:xfrm>
          <a:prstGeom prst="rect">
            <a:avLst/>
          </a:prstGeom>
        </p:spPr>
        <p:txBody>
          <a:bodyPr wrap="square">
            <a:spAutoFit/>
          </a:bodyPr>
          <a:lstStyle/>
          <a:p>
            <a:pPr algn="just">
              <a:spcAft>
                <a:spcPts val="0"/>
              </a:spcAft>
            </a:pPr>
            <a:r>
              <a:rPr lang="en-US" sz="1050" dirty="0">
                <a:latin typeface="+mj-lt"/>
                <a:ea typeface="Times New Roman" panose="02020603050405020304" pitchFamily="18" charset="0"/>
                <a:cs typeface="Times New Roman" panose="02020603050405020304" pitchFamily="18" charset="0"/>
              </a:rPr>
              <a:t>The outlook of respondents with regard to outbound shipments seemed more optimistic as well. In the latest survey, 41% respondents said that they foresee higher to much higher exports over next two quarters. The corresponding number in the previous round was much lower at 27%.  </a:t>
            </a:r>
          </a:p>
        </p:txBody>
      </p:sp>
      <p:sp>
        <p:nvSpPr>
          <p:cNvPr id="45" name="Text Box 1">
            <a:extLst>
              <a:ext uri="{FF2B5EF4-FFF2-40B4-BE49-F238E27FC236}">
                <a16:creationId xmlns:a16="http://schemas.microsoft.com/office/drawing/2014/main" id="{32543B64-D1BF-4A0C-A70F-C5DFE0CF0FAC}"/>
              </a:ext>
            </a:extLst>
          </p:cNvPr>
          <p:cNvSpPr txBox="1"/>
          <p:nvPr/>
        </p:nvSpPr>
        <p:spPr>
          <a:xfrm>
            <a:off x="5447065" y="7523162"/>
            <a:ext cx="1590675" cy="247650"/>
          </a:xfrm>
          <a:prstGeom prst="rect">
            <a:avLst/>
          </a:prstGeom>
        </p:spPr>
        <p:txBody>
          <a:bodyPr wrap="square" rtlCol="0"/>
          <a:lstStyle/>
          <a:p>
            <a:pPr>
              <a:spcAft>
                <a:spcPts val="0"/>
              </a:spcAft>
            </a:pPr>
            <a:r>
              <a:rPr lang="en-IN" sz="900" dirty="0">
                <a:effectLst/>
                <a:latin typeface="Calibri" panose="020F0502020204030204" pitchFamily="34" charset="0"/>
                <a:ea typeface="Times New Roman" panose="02020603050405020304" pitchFamily="18" charset="0"/>
                <a:cs typeface="Times New Roman" panose="02020603050405020304" pitchFamily="18" charset="0"/>
              </a:rPr>
              <a:t> </a:t>
            </a:r>
            <a:r>
              <a:rPr lang="en-IN" sz="800" i="1" dirty="0">
                <a:effectLst/>
                <a:latin typeface="Calibri" panose="020F0502020204030204" pitchFamily="34" charset="0"/>
                <a:ea typeface="Times New Roman" panose="02020603050405020304" pitchFamily="18" charset="0"/>
                <a:cs typeface="Times New Roman" panose="02020603050405020304" pitchFamily="18" charset="0"/>
              </a:rPr>
              <a:t>(Proportion of respondents)</a:t>
            </a:r>
            <a:endParaRPr lang="en-IN" sz="1100" i="1" dirty="0">
              <a:effectLst/>
              <a:latin typeface="Times New Roman" panose="02020603050405020304" pitchFamily="18" charset="0"/>
              <a:ea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55D111ED-CA67-442D-9A3E-1F0DF4399E14}"/>
              </a:ext>
            </a:extLst>
          </p:cNvPr>
          <p:cNvCxnSpPr>
            <a:cxnSpLocks/>
          </p:cNvCxnSpPr>
          <p:nvPr/>
        </p:nvCxnSpPr>
        <p:spPr>
          <a:xfrm flipV="1">
            <a:off x="5917193" y="8681371"/>
            <a:ext cx="256091" cy="4449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514444689"/>
              </p:ext>
            </p:extLst>
          </p:nvPr>
        </p:nvGraphicFramePr>
        <p:xfrm>
          <a:off x="4267200" y="2902413"/>
          <a:ext cx="2556287" cy="2000249"/>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a:extLst>
              <a:ext uri="{FF2B5EF4-FFF2-40B4-BE49-F238E27FC236}">
                <a16:creationId xmlns:a16="http://schemas.microsoft.com/office/drawing/2014/main" id="{A52109D8-07F1-465C-98B5-D1E7D5E874F9}"/>
              </a:ext>
            </a:extLst>
          </p:cNvPr>
          <p:cNvCxnSpPr>
            <a:cxnSpLocks/>
          </p:cNvCxnSpPr>
          <p:nvPr/>
        </p:nvCxnSpPr>
        <p:spPr>
          <a:xfrm flipV="1">
            <a:off x="5824244" y="4006563"/>
            <a:ext cx="271756" cy="137098"/>
          </a:xfrm>
          <a:prstGeom prst="line">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2378956494"/>
              </p:ext>
            </p:extLst>
          </p:nvPr>
        </p:nvGraphicFramePr>
        <p:xfrm>
          <a:off x="1948534" y="5456237"/>
          <a:ext cx="2498018" cy="18573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3884197916"/>
              </p:ext>
            </p:extLst>
          </p:nvPr>
        </p:nvGraphicFramePr>
        <p:xfrm>
          <a:off x="4361141" y="7765170"/>
          <a:ext cx="2405054" cy="1567742"/>
        </p:xfrm>
        <a:graphic>
          <a:graphicData uri="http://schemas.openxmlformats.org/drawingml/2006/chart">
            <c:chart xmlns:c="http://schemas.openxmlformats.org/drawingml/2006/chart" xmlns:r="http://schemas.openxmlformats.org/officeDocument/2006/relationships" r:id="rId6"/>
          </a:graphicData>
        </a:graphic>
      </p:graphicFrame>
      <p:cxnSp>
        <p:nvCxnSpPr>
          <p:cNvPr id="39" name="Straight Arrow Connector 38">
            <a:extLst>
              <a:ext uri="{FF2B5EF4-FFF2-40B4-BE49-F238E27FC236}">
                <a16:creationId xmlns:a16="http://schemas.microsoft.com/office/drawing/2014/main" id="{79E3ACAB-9B9A-465E-AD63-B5B301E7A935}"/>
              </a:ext>
            </a:extLst>
          </p:cNvPr>
          <p:cNvCxnSpPr>
            <a:cxnSpLocks/>
          </p:cNvCxnSpPr>
          <p:nvPr/>
        </p:nvCxnSpPr>
        <p:spPr>
          <a:xfrm flipV="1">
            <a:off x="3534280" y="6375061"/>
            <a:ext cx="287314" cy="10035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142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35851</TotalTime>
  <Words>5045</Words>
  <Application>Microsoft Office PowerPoint</Application>
  <PresentationFormat>Custom</PresentationFormat>
  <Paragraphs>488</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Garamond</vt:lpstr>
      <vt:lpstr>Times New Roman</vt:lpstr>
      <vt:lpstr>Trebuchet MS</vt:lpstr>
      <vt:lpstr>Wingdings</vt:lpstr>
      <vt:lpstr>Office Theme</vt:lpstr>
      <vt:lpstr>Business Confidence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Ficci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pragati.srivastava</dc:creator>
  <cp:lastModifiedBy>Sakshi Arora</cp:lastModifiedBy>
  <cp:revision>8825</cp:revision>
  <cp:lastPrinted>2019-03-01T04:45:10Z</cp:lastPrinted>
  <dcterms:created xsi:type="dcterms:W3CDTF">2013-07-18T08:56:17Z</dcterms:created>
  <dcterms:modified xsi:type="dcterms:W3CDTF">2021-03-03T16:24:58Z</dcterms:modified>
</cp:coreProperties>
</file>